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8" r:id="rId3"/>
    <p:sldId id="315" r:id="rId4"/>
    <p:sldId id="336" r:id="rId5"/>
    <p:sldId id="314" r:id="rId6"/>
    <p:sldId id="335" r:id="rId7"/>
    <p:sldId id="316" r:id="rId8"/>
    <p:sldId id="317" r:id="rId9"/>
    <p:sldId id="320" r:id="rId10"/>
    <p:sldId id="318" r:id="rId11"/>
    <p:sldId id="321" r:id="rId12"/>
    <p:sldId id="322" r:id="rId13"/>
    <p:sldId id="273" r:id="rId14"/>
    <p:sldId id="323" r:id="rId15"/>
    <p:sldId id="268" r:id="rId16"/>
    <p:sldId id="305" r:id="rId17"/>
    <p:sldId id="290" r:id="rId18"/>
    <p:sldId id="324" r:id="rId19"/>
    <p:sldId id="313" r:id="rId20"/>
    <p:sldId id="286" r:id="rId21"/>
    <p:sldId id="284" r:id="rId22"/>
    <p:sldId id="304" r:id="rId23"/>
    <p:sldId id="325" r:id="rId24"/>
    <p:sldId id="289" r:id="rId25"/>
    <p:sldId id="310" r:id="rId26"/>
    <p:sldId id="311" r:id="rId27"/>
    <p:sldId id="327" r:id="rId28"/>
    <p:sldId id="326" r:id="rId29"/>
    <p:sldId id="309" r:id="rId30"/>
    <p:sldId id="283" r:id="rId31"/>
    <p:sldId id="279" r:id="rId32"/>
    <p:sldId id="271" r:id="rId33"/>
    <p:sldId id="328" r:id="rId34"/>
    <p:sldId id="329" r:id="rId35"/>
    <p:sldId id="330" r:id="rId36"/>
    <p:sldId id="331" r:id="rId37"/>
    <p:sldId id="257" r:id="rId38"/>
    <p:sldId id="294" r:id="rId39"/>
    <p:sldId id="293" r:id="rId40"/>
    <p:sldId id="301" r:id="rId41"/>
    <p:sldId id="299" r:id="rId42"/>
    <p:sldId id="332" r:id="rId43"/>
    <p:sldId id="334" r:id="rId44"/>
    <p:sldId id="33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96" y="372"/>
      </p:cViewPr>
      <p:guideLst/>
    </p:cSldViewPr>
  </p:slideViewPr>
  <p:notesTextViewPr>
    <p:cViewPr>
      <p:scale>
        <a:sx n="1" d="1"/>
        <a:sy n="1" d="1"/>
      </p:scale>
      <p:origin x="0" y="0"/>
    </p:cViewPr>
  </p:notesTextViewPr>
  <p:sorterViewPr>
    <p:cViewPr>
      <p:scale>
        <a:sx n="69" d="100"/>
        <a:sy n="6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5725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400755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02522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321398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9833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844108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130308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31541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85223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55306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5E262B-4C90-4947-AE5A-556E0B2A5195}"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259741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E262B-4C90-4947-AE5A-556E0B2A5195}" type="datetimeFigureOut">
              <a:rPr lang="en-US" smtClean="0"/>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413431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E262B-4C90-4947-AE5A-556E0B2A5195}" type="datetimeFigureOut">
              <a:rPr lang="en-US" smtClean="0"/>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12372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E262B-4C90-4947-AE5A-556E0B2A5195}" type="datetimeFigureOut">
              <a:rPr lang="en-US" smtClean="0"/>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44688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298532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a:p>
        </p:txBody>
      </p:sp>
    </p:spTree>
    <p:extLst>
      <p:ext uri="{BB962C8B-B14F-4D97-AF65-F5344CB8AC3E}">
        <p14:creationId xmlns:p14="http://schemas.microsoft.com/office/powerpoint/2010/main" val="172635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E262B-4C90-4947-AE5A-556E0B2A5195}" type="datetimeFigureOut">
              <a:rPr lang="en-US" smtClean="0"/>
              <a:t>8/31/2018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AFC946-CD25-46CB-83F0-10F0273FEA9F}" type="slidenum">
              <a:rPr lang="en-US" smtClean="0"/>
              <a:t>‹#›</a:t>
            </a:fld>
            <a:endParaRPr lang="en-US"/>
          </a:p>
        </p:txBody>
      </p:sp>
    </p:spTree>
    <p:extLst>
      <p:ext uri="{BB962C8B-B14F-4D97-AF65-F5344CB8AC3E}">
        <p14:creationId xmlns:p14="http://schemas.microsoft.com/office/powerpoint/2010/main" val="8270844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rules.utah.gov/publicat/code/r930/r930-008.htm" TargetMode="Externa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291938" y="284471"/>
            <a:ext cx="7474033" cy="1446550"/>
          </a:xfrm>
          <a:prstGeom prst="rect">
            <a:avLst/>
          </a:prstGeom>
          <a:noFill/>
        </p:spPr>
        <p:txBody>
          <a:bodyPr wrap="square" lIns="91440" tIns="45720" rIns="91440" bIns="45720">
            <a:spAutoFit/>
          </a:bodyPr>
          <a:lstStyle/>
          <a:p>
            <a:pPr algn="ctr"/>
            <a:r>
              <a:rPr lang="en-US" sz="4400" dirty="0" smtClean="0"/>
              <a:t>Utility Accommodation in ROW &amp; Utility Easements</a:t>
            </a:r>
            <a:endParaRPr lang="en-US" sz="11500" b="0" cap="none" spc="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517" y="1634859"/>
            <a:ext cx="5924815" cy="4465941"/>
          </a:xfrm>
          <a:prstGeom prst="rect">
            <a:avLst/>
          </a:prstGeom>
        </p:spPr>
      </p:pic>
      <p:sp>
        <p:nvSpPr>
          <p:cNvPr id="5" name="Content Placeholder 4"/>
          <p:cNvSpPr>
            <a:spLocks noGrp="1"/>
          </p:cNvSpPr>
          <p:nvPr>
            <p:ph idx="1"/>
          </p:nvPr>
        </p:nvSpPr>
        <p:spPr>
          <a:xfrm>
            <a:off x="5415148" y="5997038"/>
            <a:ext cx="6353299" cy="677029"/>
          </a:xfrm>
        </p:spPr>
        <p:txBody>
          <a:bodyPr>
            <a:normAutofit lnSpcReduction="10000"/>
          </a:bodyPr>
          <a:lstStyle/>
          <a:p>
            <a:pPr marL="0" indent="0">
              <a:spcBef>
                <a:spcPts val="0"/>
              </a:spcBef>
              <a:buNone/>
            </a:pPr>
            <a:r>
              <a:rPr lang="en-US" sz="2000" dirty="0" smtClean="0">
                <a:solidFill>
                  <a:schemeClr val="tx1"/>
                </a:solidFill>
              </a:rPr>
              <a:t>Jennifer McCleve, Branch Manager</a:t>
            </a:r>
          </a:p>
          <a:p>
            <a:pPr marL="0" indent="0">
              <a:spcBef>
                <a:spcPts val="0"/>
              </a:spcBef>
              <a:buNone/>
            </a:pPr>
            <a:r>
              <a:rPr lang="en-US" sz="2000" dirty="0" smtClean="0">
                <a:solidFill>
                  <a:schemeClr val="tx1"/>
                </a:solidFill>
              </a:rPr>
              <a:t>Utilities and Rail Branch</a:t>
            </a:r>
            <a:endParaRPr lang="en-US" sz="2000" dirty="0">
              <a:solidFill>
                <a:schemeClr val="tx1"/>
              </a:solidFill>
            </a:endParaRPr>
          </a:p>
        </p:txBody>
      </p:sp>
      <p:sp>
        <p:nvSpPr>
          <p:cNvPr id="6" name="Content Placeholder 4"/>
          <p:cNvSpPr txBox="1">
            <a:spLocks/>
          </p:cNvSpPr>
          <p:nvPr/>
        </p:nvSpPr>
        <p:spPr>
          <a:xfrm>
            <a:off x="729366" y="5919859"/>
            <a:ext cx="4436400" cy="75420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2000" dirty="0" smtClean="0">
                <a:solidFill>
                  <a:schemeClr val="tx1"/>
                </a:solidFill>
              </a:rPr>
              <a:t>Dean Loy, Director</a:t>
            </a:r>
          </a:p>
          <a:p>
            <a:pPr marL="0" indent="0">
              <a:spcBef>
                <a:spcPts val="0"/>
              </a:spcBef>
              <a:buFont typeface="Wingdings 3" charset="2"/>
              <a:buNone/>
            </a:pPr>
            <a:r>
              <a:rPr lang="en-US" sz="2000" dirty="0" smtClean="0">
                <a:solidFill>
                  <a:schemeClr val="tx1"/>
                </a:solidFill>
              </a:rPr>
              <a:t>Division of Right Of Way and Utilities</a:t>
            </a:r>
          </a:p>
        </p:txBody>
      </p:sp>
    </p:spTree>
    <p:extLst>
      <p:ext uri="{BB962C8B-B14F-4D97-AF65-F5344CB8AC3E}">
        <p14:creationId xmlns:p14="http://schemas.microsoft.com/office/powerpoint/2010/main" val="1724934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607478" y="2015492"/>
            <a:ext cx="8156814" cy="4832092"/>
          </a:xfrm>
          <a:prstGeom prst="rect">
            <a:avLst/>
          </a:prstGeom>
          <a:noFill/>
        </p:spPr>
        <p:txBody>
          <a:bodyPr wrap="square" lIns="91440" tIns="45720" rIns="91440" bIns="45720">
            <a:spAutoFit/>
          </a:bodyPr>
          <a:lstStyle/>
          <a:p>
            <a:r>
              <a:rPr lang="en-US" altLang="en-US" sz="4000" u="sng" dirty="0"/>
              <a:t>Cost of relocation of privately owned </a:t>
            </a:r>
            <a:r>
              <a:rPr lang="en-US" altLang="en-US" sz="4000" dirty="0"/>
              <a:t>utility equipment and appliances to be borne by the Cabinet</a:t>
            </a:r>
          </a:p>
          <a:p>
            <a:endParaRPr lang="en-US" altLang="en-US" sz="4000" dirty="0"/>
          </a:p>
          <a:p>
            <a:pPr lvl="1"/>
            <a:r>
              <a:rPr lang="en-US" altLang="en-US" sz="3600" dirty="0"/>
              <a:t>Such facilities can be reimbursed </a:t>
            </a:r>
            <a:r>
              <a:rPr lang="en-US" altLang="en-US" sz="3600" u="sng" dirty="0"/>
              <a:t>only if they are outside of public right of way </a:t>
            </a:r>
            <a:r>
              <a:rPr lang="en-US" altLang="en-US" sz="3600" dirty="0"/>
              <a:t>and must be relocated.</a:t>
            </a:r>
          </a:p>
        </p:txBody>
      </p:sp>
      <p:sp>
        <p:nvSpPr>
          <p:cNvPr id="4" name="Rectangle 3"/>
          <p:cNvSpPr/>
          <p:nvPr/>
        </p:nvSpPr>
        <p:spPr>
          <a:xfrm>
            <a:off x="4323626" y="56379"/>
            <a:ext cx="3435557" cy="769441"/>
          </a:xfrm>
          <a:prstGeom prst="rect">
            <a:avLst/>
          </a:prstGeom>
          <a:noFill/>
        </p:spPr>
        <p:txBody>
          <a:bodyPr wrap="none" lIns="91440" tIns="45720" rIns="91440" bIns="45720">
            <a:spAutoFit/>
          </a:bodyPr>
          <a:lstStyle/>
          <a:p>
            <a:pPr algn="ctr"/>
            <a:r>
              <a:rPr lang="en-US" sz="4400" dirty="0" smtClean="0"/>
              <a:t>KRS 179.265 </a:t>
            </a:r>
          </a:p>
        </p:txBody>
      </p:sp>
    </p:spTree>
    <p:extLst>
      <p:ext uri="{BB962C8B-B14F-4D97-AF65-F5344CB8AC3E}">
        <p14:creationId xmlns:p14="http://schemas.microsoft.com/office/powerpoint/2010/main" val="217711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408585" y="56379"/>
            <a:ext cx="3265639" cy="769441"/>
          </a:xfrm>
          <a:prstGeom prst="rect">
            <a:avLst/>
          </a:prstGeom>
          <a:noFill/>
        </p:spPr>
        <p:txBody>
          <a:bodyPr wrap="none" lIns="91440" tIns="45720" rIns="91440" bIns="45720">
            <a:spAutoFit/>
          </a:bodyPr>
          <a:lstStyle/>
          <a:p>
            <a:pPr algn="ctr"/>
            <a:r>
              <a:rPr lang="en-US" sz="4400" dirty="0" smtClean="0"/>
              <a:t>KRS 179.265</a:t>
            </a:r>
          </a:p>
        </p:txBody>
      </p:sp>
      <p:graphicFrame>
        <p:nvGraphicFramePr>
          <p:cNvPr id="3" name="Table 2"/>
          <p:cNvGraphicFramePr>
            <a:graphicFrameLocks noGrp="1"/>
          </p:cNvGraphicFramePr>
          <p:nvPr>
            <p:extLst>
              <p:ext uri="{D42A27DB-BD31-4B8C-83A1-F6EECF244321}">
                <p14:modId xmlns:p14="http://schemas.microsoft.com/office/powerpoint/2010/main" val="259605182"/>
              </p:ext>
            </p:extLst>
          </p:nvPr>
        </p:nvGraphicFramePr>
        <p:xfrm>
          <a:off x="829469" y="2233613"/>
          <a:ext cx="7714923" cy="4433110"/>
        </p:xfrm>
        <a:graphic>
          <a:graphicData uri="http://schemas.openxmlformats.org/drawingml/2006/table">
            <a:tbl>
              <a:tblPr firstRow="1" firstCol="1" bandRow="1">
                <a:tableStyleId>{5C22544A-7EE6-4342-B048-85BDC9FD1C3A}</a:tableStyleId>
              </a:tblPr>
              <a:tblGrid>
                <a:gridCol w="1577860">
                  <a:extLst>
                    <a:ext uri="{9D8B030D-6E8A-4147-A177-3AD203B41FA5}">
                      <a16:colId xmlns:a16="http://schemas.microsoft.com/office/drawing/2014/main" val="2891325159"/>
                    </a:ext>
                  </a:extLst>
                </a:gridCol>
                <a:gridCol w="2281715">
                  <a:extLst>
                    <a:ext uri="{9D8B030D-6E8A-4147-A177-3AD203B41FA5}">
                      <a16:colId xmlns:a16="http://schemas.microsoft.com/office/drawing/2014/main" val="28970458"/>
                    </a:ext>
                  </a:extLst>
                </a:gridCol>
                <a:gridCol w="1947754">
                  <a:extLst>
                    <a:ext uri="{9D8B030D-6E8A-4147-A177-3AD203B41FA5}">
                      <a16:colId xmlns:a16="http://schemas.microsoft.com/office/drawing/2014/main" val="2087208486"/>
                    </a:ext>
                  </a:extLst>
                </a:gridCol>
                <a:gridCol w="821164">
                  <a:extLst>
                    <a:ext uri="{9D8B030D-6E8A-4147-A177-3AD203B41FA5}">
                      <a16:colId xmlns:a16="http://schemas.microsoft.com/office/drawing/2014/main" val="3155416196"/>
                    </a:ext>
                  </a:extLst>
                </a:gridCol>
                <a:gridCol w="1086430">
                  <a:extLst>
                    <a:ext uri="{9D8B030D-6E8A-4147-A177-3AD203B41FA5}">
                      <a16:colId xmlns:a16="http://schemas.microsoft.com/office/drawing/2014/main" val="3494442275"/>
                    </a:ext>
                  </a:extLst>
                </a:gridCol>
              </a:tblGrid>
              <a:tr h="400639">
                <a:tc gridSpan="5">
                  <a:txBody>
                    <a:bodyPr/>
                    <a:lstStyle/>
                    <a:p>
                      <a:pPr marL="0" marR="0" algn="ctr">
                        <a:spcBef>
                          <a:spcPts val="0"/>
                        </a:spcBef>
                        <a:spcAft>
                          <a:spcPts val="0"/>
                        </a:spcAft>
                      </a:pPr>
                      <a:r>
                        <a:rPr lang="en-US" sz="2800" dirty="0">
                          <a:effectLst/>
                        </a:rPr>
                        <a:t>Utility Easements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35479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000">
                          <a:effectLst/>
                        </a:rPr>
                        <a:t>Reimbursable?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139165502"/>
                  </a:ext>
                </a:extLst>
              </a:tr>
              <a:tr h="400639">
                <a:tc>
                  <a:txBody>
                    <a:bodyPr/>
                    <a:lstStyle/>
                    <a:p>
                      <a:pPr marL="0" marR="0" algn="r">
                        <a:spcBef>
                          <a:spcPts val="0"/>
                        </a:spcBef>
                        <a:spcAft>
                          <a:spcPts val="0"/>
                        </a:spcAft>
                      </a:pPr>
                      <a:r>
                        <a:rPr lang="en-US" sz="2000">
                          <a:effectLst/>
                        </a:rPr>
                        <a:t>Utility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Ex Facilities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Relocating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Future?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80991"/>
                  </a:ext>
                </a:extLst>
              </a:tr>
              <a:tr h="400639">
                <a:tc>
                  <a:txBody>
                    <a:bodyPr/>
                    <a:lstStyle/>
                    <a:p>
                      <a:pPr marL="0" marR="0" algn="r">
                        <a:spcBef>
                          <a:spcPts val="0"/>
                        </a:spcBef>
                        <a:spcAft>
                          <a:spcPts val="0"/>
                        </a:spcAft>
                      </a:pPr>
                      <a:r>
                        <a:rPr lang="en-US" sz="2000">
                          <a:effectLst/>
                        </a:rPr>
                        <a:t>Private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817242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Easement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NO</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0473733"/>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NO</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3028434"/>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658305"/>
                  </a:ext>
                </a:extLst>
              </a:tr>
              <a:tr h="400639">
                <a:tc>
                  <a:txBody>
                    <a:bodyPr/>
                    <a:lstStyle/>
                    <a:p>
                      <a:pPr marL="0" marR="0" algn="r">
                        <a:spcBef>
                          <a:spcPts val="0"/>
                        </a:spcBef>
                        <a:spcAft>
                          <a:spcPts val="0"/>
                        </a:spcAft>
                      </a:pPr>
                      <a:r>
                        <a:rPr lang="en-US" sz="2000" dirty="0" smtClean="0">
                          <a:effectLst/>
                        </a:rPr>
                        <a:t>Public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5185218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Easement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2453378"/>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867599"/>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82950878"/>
                  </a:ext>
                </a:extLst>
              </a:tr>
            </a:tbl>
          </a:graphicData>
        </a:graphic>
      </p:graphicFrame>
      <p:sp>
        <p:nvSpPr>
          <p:cNvPr id="4" name="Rectangle 1"/>
          <p:cNvSpPr>
            <a:spLocks noChangeArrowheads="1"/>
          </p:cNvSpPr>
          <p:nvPr/>
        </p:nvSpPr>
        <p:spPr bwMode="auto">
          <a:xfrm>
            <a:off x="2659063" y="3052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0310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0" y="5042118"/>
            <a:ext cx="12192000" cy="1938992"/>
          </a:xfrm>
          <a:prstGeom prst="rect">
            <a:avLst/>
          </a:prstGeom>
          <a:solidFill>
            <a:schemeClr val="bg1"/>
          </a:solidFill>
        </p:spPr>
        <p:txBody>
          <a:bodyPr wrap="square" lIns="91440" tIns="45720" rIns="91440" bIns="45720">
            <a:spAutoFit/>
          </a:bodyPr>
          <a:lstStyle/>
          <a:p>
            <a:pPr marL="342900" indent="-342900">
              <a:buFont typeface="Arial" panose="020B0604020202020204" pitchFamily="34" charset="0"/>
              <a:buChar char="•"/>
            </a:pPr>
            <a:r>
              <a:rPr lang="en-US" sz="2400" dirty="0"/>
              <a:t>A </a:t>
            </a:r>
            <a:r>
              <a:rPr lang="en-US" sz="2400" dirty="0" smtClean="0"/>
              <a:t>private for profit company pays to occupy space on other than public row.</a:t>
            </a:r>
          </a:p>
          <a:p>
            <a:pPr marL="342900" indent="-342900">
              <a:buFont typeface="Arial" panose="020B0604020202020204" pitchFamily="34" charset="0"/>
              <a:buChar char="•"/>
            </a:pPr>
            <a:r>
              <a:rPr lang="en-US" sz="2400" dirty="0" smtClean="0"/>
              <a:t>If they had sough permit to go in ROW, that would be at no cost.</a:t>
            </a:r>
          </a:p>
          <a:p>
            <a:pPr marL="342900" indent="-342900">
              <a:buFont typeface="Arial" panose="020B0604020202020204" pitchFamily="34" charset="0"/>
              <a:buChar char="•"/>
            </a:pPr>
            <a:r>
              <a:rPr lang="en-US" sz="2400" dirty="0" smtClean="0"/>
              <a:t>They have a reasonable expectation of not being impacted by a road project.</a:t>
            </a:r>
          </a:p>
          <a:p>
            <a:pPr marL="342900" indent="-342900">
              <a:buFont typeface="Arial" panose="020B0604020202020204" pitchFamily="34" charset="0"/>
              <a:buChar char="•"/>
            </a:pPr>
            <a:r>
              <a:rPr lang="en-US" sz="2400" dirty="0" smtClean="0"/>
              <a:t>The cost to relocate and make the utility whole should be borne by the project.  </a:t>
            </a:r>
          </a:p>
          <a:p>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2203" y="252559"/>
            <a:ext cx="4400970" cy="4153415"/>
          </a:xfrm>
          <a:prstGeom prst="rect">
            <a:avLst/>
          </a:prstGeom>
        </p:spPr>
      </p:pic>
      <p:sp>
        <p:nvSpPr>
          <p:cNvPr id="5" name="Rectangle 4"/>
          <p:cNvSpPr/>
          <p:nvPr/>
        </p:nvSpPr>
        <p:spPr>
          <a:xfrm>
            <a:off x="807522" y="4330994"/>
            <a:ext cx="10642386" cy="769441"/>
          </a:xfrm>
          <a:prstGeom prst="rect">
            <a:avLst/>
          </a:prstGeom>
          <a:noFill/>
        </p:spPr>
        <p:txBody>
          <a:bodyPr wrap="square" lIns="91440" tIns="45720" rIns="91440" bIns="45720">
            <a:spAutoFit/>
          </a:bodyPr>
          <a:lstStyle/>
          <a:p>
            <a:r>
              <a:rPr lang="en-US" sz="4400" dirty="0" smtClean="0"/>
              <a:t>How does KRS 179.265 make sense?</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27954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3225" y="1948069"/>
            <a:ext cx="11179533" cy="4909931"/>
          </a:xfrm>
          <a:solidFill>
            <a:schemeClr val="bg1"/>
          </a:solidFill>
        </p:spPr>
        <p:txBody>
          <a:bodyPr>
            <a:noAutofit/>
          </a:bodyPr>
          <a:lstStyle/>
          <a:p>
            <a:pPr marL="0" indent="0">
              <a:buNone/>
            </a:pPr>
            <a:r>
              <a:rPr lang="en-US" dirty="0"/>
              <a:t>(a) Federal participation may be approved for the cost of replacement right of way provided:</a:t>
            </a:r>
          </a:p>
          <a:p>
            <a:pPr marL="457200" lvl="1" indent="0">
              <a:buNone/>
            </a:pPr>
            <a:r>
              <a:rPr lang="en-US" dirty="0"/>
              <a:t>(1) The utility has the right of occupancy in its existing location…fee, an easement, or other real property interest.</a:t>
            </a:r>
          </a:p>
          <a:p>
            <a:pPr marL="457200" lvl="1" indent="0">
              <a:buNone/>
            </a:pPr>
            <a:r>
              <a:rPr lang="en-US" dirty="0"/>
              <a:t>(2) There will be no charge to the project for that portion of the utility’s existing right of way being transferred to the TD for highway purposes</a:t>
            </a:r>
          </a:p>
          <a:p>
            <a:pPr marL="0" indent="0">
              <a:buNone/>
            </a:pPr>
            <a:r>
              <a:rPr lang="en-US" dirty="0" smtClean="0"/>
              <a:t>(</a:t>
            </a:r>
            <a:r>
              <a:rPr lang="en-US" dirty="0"/>
              <a:t>b</a:t>
            </a:r>
            <a:r>
              <a:rPr lang="en-US" dirty="0" smtClean="0"/>
              <a:t>) The utility shall determine and make a written valuation of the replacement right of way that it acquires in order to justify amounts paid for such right of way</a:t>
            </a:r>
          </a:p>
          <a:p>
            <a:pPr marL="0" indent="0">
              <a:buNone/>
            </a:pPr>
            <a:r>
              <a:rPr lang="en-US" dirty="0" smtClean="0"/>
              <a:t>(c) Acquisition of replacement right of way by the TD on behalf of a utility or acquisition of non-operating real property from a utility shall be in accordance with Uniform Relocation Assistance and real Property Acquisition Policies Act</a:t>
            </a:r>
          </a:p>
          <a:p>
            <a:pPr marL="0" indent="0">
              <a:buNone/>
            </a:pPr>
            <a:r>
              <a:rPr lang="en-US" dirty="0" smtClean="0"/>
              <a:t>(d) When the utility has the right of occupancy in its existing location because it holds the fee, an easement, or another real property interest and it is not necessary by reason of the highway construction to adjust or replace the facilities located thereon, the taking of and damage to the utility’s real property, including the disposal or removal of such facilities may be considered a right of way transaction</a:t>
            </a:r>
            <a:endParaRPr lang="en-US" dirty="0"/>
          </a:p>
          <a:p>
            <a:pPr lvl="1"/>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83255" y="56379"/>
            <a:ext cx="5916299" cy="769441"/>
          </a:xfrm>
          <a:prstGeom prst="rect">
            <a:avLst/>
          </a:prstGeom>
          <a:noFill/>
        </p:spPr>
        <p:txBody>
          <a:bodyPr wrap="none" lIns="91440" tIns="45720" rIns="91440" bIns="45720">
            <a:spAutoFit/>
          </a:bodyPr>
          <a:lstStyle/>
          <a:p>
            <a:pPr algn="ctr"/>
            <a:r>
              <a:rPr lang="en-US" sz="4400" dirty="0" smtClean="0"/>
              <a:t>23 CFR 645.111 </a:t>
            </a:r>
            <a:r>
              <a:rPr lang="en-US" sz="4400" dirty="0" err="1" smtClean="0"/>
              <a:t>Subp</a:t>
            </a:r>
            <a:r>
              <a:rPr lang="en-US" sz="4400" dirty="0" smtClean="0"/>
              <a:t> A</a:t>
            </a:r>
          </a:p>
        </p:txBody>
      </p:sp>
    </p:spTree>
    <p:extLst>
      <p:ext uri="{BB962C8B-B14F-4D97-AF65-F5344CB8AC3E}">
        <p14:creationId xmlns:p14="http://schemas.microsoft.com/office/powerpoint/2010/main" val="621281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900052"/>
            <a:ext cx="12191999" cy="4957948"/>
          </a:xfrm>
          <a:solidFill>
            <a:schemeClr val="bg1"/>
          </a:solidFill>
        </p:spPr>
        <p:txBody>
          <a:bodyPr>
            <a:noAutofit/>
          </a:bodyPr>
          <a:lstStyle/>
          <a:p>
            <a:pPr marL="0" indent="0">
              <a:buNone/>
            </a:pPr>
            <a:r>
              <a:rPr lang="en-US" sz="2800" dirty="0" smtClean="0"/>
              <a:t>	</a:t>
            </a:r>
            <a:r>
              <a:rPr lang="en-US" sz="2800" u="sng" dirty="0" smtClean="0"/>
              <a:t>Federal funds may be used for replacement easement </a:t>
            </a:r>
            <a:r>
              <a:rPr lang="en-US" sz="2800" dirty="0" smtClean="0"/>
              <a:t>for utilities</a:t>
            </a:r>
          </a:p>
          <a:p>
            <a:pPr marL="0" indent="0">
              <a:buNone/>
            </a:pPr>
            <a:r>
              <a:rPr lang="en-US" sz="2800" dirty="0" smtClean="0"/>
              <a:t>	Either a state or a utility may purchase replacement easement for 	utility relocations:</a:t>
            </a:r>
          </a:p>
          <a:p>
            <a:pPr lvl="2"/>
            <a:r>
              <a:rPr lang="en-US" sz="2400" dirty="0" smtClean="0"/>
              <a:t>If a state acquires the Uniform Act applies.</a:t>
            </a:r>
          </a:p>
          <a:p>
            <a:pPr lvl="2"/>
            <a:r>
              <a:rPr lang="en-US" sz="2400" dirty="0" smtClean="0"/>
              <a:t>If the utility acquires the Uniform Act does not apply.</a:t>
            </a:r>
          </a:p>
          <a:p>
            <a:pPr marL="0" indent="0">
              <a:buNone/>
            </a:pPr>
            <a:endParaRPr lang="en-US" sz="2800" dirty="0" smtClean="0"/>
          </a:p>
          <a:p>
            <a:pPr marL="0" indent="0">
              <a:buNone/>
            </a:pPr>
            <a:r>
              <a:rPr lang="en-US" sz="2800" dirty="0" smtClean="0"/>
              <a:t>	</a:t>
            </a:r>
            <a:r>
              <a:rPr lang="en-US" sz="2800" u="sng" dirty="0" smtClean="0"/>
              <a:t>Federal </a:t>
            </a:r>
            <a:r>
              <a:rPr lang="en-US" sz="2800" u="sng" dirty="0"/>
              <a:t>funds may be used for replacement right of way </a:t>
            </a:r>
            <a:r>
              <a:rPr lang="en-US" sz="2800" dirty="0"/>
              <a:t>for </a:t>
            </a:r>
            <a:r>
              <a:rPr lang="en-US" sz="2800" dirty="0" smtClean="0"/>
              <a:t>utilities 	where the existing utility facilities are located on public right of way 	with no property interests.</a:t>
            </a:r>
          </a:p>
          <a:p>
            <a:pPr marL="0" indent="0">
              <a:buNone/>
            </a:pPr>
            <a:endParaRPr lang="en-US" sz="2800" dirty="0" smtClean="0"/>
          </a:p>
          <a:p>
            <a:pPr marL="0" indent="0">
              <a:buNone/>
            </a:pPr>
            <a:endParaRPr lang="en-US" dirty="0"/>
          </a:p>
          <a:p>
            <a:pPr marL="0" indent="0">
              <a:buNone/>
            </a:pPr>
            <a:endParaRPr lang="en-US" dirty="0" smtClean="0"/>
          </a:p>
          <a:p>
            <a:pPr marL="0" indent="0">
              <a:buNone/>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83255" y="56379"/>
            <a:ext cx="5916299" cy="1446550"/>
          </a:xfrm>
          <a:prstGeom prst="rect">
            <a:avLst/>
          </a:prstGeom>
          <a:noFill/>
        </p:spPr>
        <p:txBody>
          <a:bodyPr wrap="none" lIns="91440" tIns="45720" rIns="91440" bIns="45720">
            <a:spAutoFit/>
          </a:bodyPr>
          <a:lstStyle/>
          <a:p>
            <a:pPr algn="ctr"/>
            <a:r>
              <a:rPr lang="en-US" sz="4400" dirty="0" smtClean="0"/>
              <a:t>23 CFR 645.111 </a:t>
            </a:r>
            <a:r>
              <a:rPr lang="en-US" sz="4400" dirty="0" err="1" smtClean="0"/>
              <a:t>Subp</a:t>
            </a:r>
            <a:r>
              <a:rPr lang="en-US" sz="4400" dirty="0" smtClean="0"/>
              <a:t> A</a:t>
            </a:r>
          </a:p>
          <a:p>
            <a:pPr algn="ctr"/>
            <a:r>
              <a:rPr lang="en-US" sz="4400" dirty="0" smtClean="0"/>
              <a:t>TRANSLATED</a:t>
            </a:r>
          </a:p>
        </p:txBody>
      </p:sp>
    </p:spTree>
    <p:extLst>
      <p:ext uri="{BB962C8B-B14F-4D97-AF65-F5344CB8AC3E}">
        <p14:creationId xmlns:p14="http://schemas.microsoft.com/office/powerpoint/2010/main" val="2806234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80135" y="2015492"/>
            <a:ext cx="8884560" cy="4428877"/>
          </a:xfrm>
        </p:spPr>
        <p:txBody>
          <a:bodyPr>
            <a:noAutofit/>
          </a:bodyPr>
          <a:lstStyle/>
          <a:p>
            <a:pPr marL="0" indent="0">
              <a:buNone/>
            </a:pPr>
            <a:r>
              <a:rPr lang="en-US" sz="3200" dirty="0"/>
              <a:t>W</a:t>
            </a:r>
            <a:r>
              <a:rPr lang="en-US" sz="3200" dirty="0" smtClean="0"/>
              <a:t>hen </a:t>
            </a:r>
            <a:r>
              <a:rPr lang="en-US" sz="3200" dirty="0"/>
              <a:t>a State or locality routinely dedicates or permits a portion of the road and street </a:t>
            </a:r>
            <a:r>
              <a:rPr lang="en-US" sz="3200" dirty="0" smtClean="0"/>
              <a:t>ROW </a:t>
            </a:r>
            <a:r>
              <a:rPr lang="en-US" sz="3200" dirty="0"/>
              <a:t>for use by utilities in accordance with established standard criteria pursuant to State law, ordinance, or administrative practice, such right-of-way may be considered eligible for Federal-aid reimbursement as an integral part of the project right-of-way.</a:t>
            </a:r>
            <a:endParaRPr lang="en-US" sz="4400"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695601" y="56379"/>
            <a:ext cx="4691605" cy="1446550"/>
          </a:xfrm>
          <a:prstGeom prst="rect">
            <a:avLst/>
          </a:prstGeom>
          <a:noFill/>
        </p:spPr>
        <p:txBody>
          <a:bodyPr wrap="none" lIns="91440" tIns="45720" rIns="91440" bIns="45720">
            <a:spAutoFit/>
          </a:bodyPr>
          <a:lstStyle/>
          <a:p>
            <a:pPr algn="ctr"/>
            <a:r>
              <a:rPr lang="en-US" sz="4400" dirty="0" smtClean="0"/>
              <a:t>ROW </a:t>
            </a:r>
          </a:p>
          <a:p>
            <a:pPr algn="ctr"/>
            <a:r>
              <a:rPr lang="en-US" sz="4400" dirty="0" smtClean="0"/>
              <a:t>AASHTO Guidance</a:t>
            </a:r>
          </a:p>
        </p:txBody>
      </p:sp>
    </p:spTree>
    <p:extLst>
      <p:ext uri="{BB962C8B-B14F-4D97-AF65-F5344CB8AC3E}">
        <p14:creationId xmlns:p14="http://schemas.microsoft.com/office/powerpoint/2010/main" val="840978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44509" y="2015492"/>
            <a:ext cx="8884560" cy="4428877"/>
          </a:xfrm>
        </p:spPr>
        <p:txBody>
          <a:bodyPr>
            <a:noAutofit/>
          </a:bodyPr>
          <a:lstStyle/>
          <a:p>
            <a:pPr marL="0" lvl="0" indent="0">
              <a:buNone/>
            </a:pPr>
            <a:r>
              <a:rPr lang="en-US" sz="4400" dirty="0"/>
              <a:t>There must be adequate space available to locate the utility facilities in a manner that does not interfere with the safe and efficient operations of the highway.</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367708" y="56379"/>
            <a:ext cx="3347391" cy="1446550"/>
          </a:xfrm>
          <a:prstGeom prst="rect">
            <a:avLst/>
          </a:prstGeom>
          <a:noFill/>
        </p:spPr>
        <p:txBody>
          <a:bodyPr wrap="none" lIns="91440" tIns="45720" rIns="91440" bIns="45720">
            <a:spAutoFit/>
          </a:bodyPr>
          <a:lstStyle/>
          <a:p>
            <a:pPr algn="ctr"/>
            <a:r>
              <a:rPr lang="en-US" sz="4400" dirty="0" smtClean="0"/>
              <a:t>ROW</a:t>
            </a:r>
          </a:p>
          <a:p>
            <a:pPr algn="ctr"/>
            <a:r>
              <a:rPr lang="en-US" sz="4400" dirty="0" smtClean="0"/>
              <a:t>23 CFR 1.23 </a:t>
            </a:r>
          </a:p>
        </p:txBody>
      </p:sp>
    </p:spTree>
    <p:extLst>
      <p:ext uri="{BB962C8B-B14F-4D97-AF65-F5344CB8AC3E}">
        <p14:creationId xmlns:p14="http://schemas.microsoft.com/office/powerpoint/2010/main" val="3300495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51386" y="2015492"/>
            <a:ext cx="10677673" cy="4428877"/>
          </a:xfrm>
          <a:solidFill>
            <a:schemeClr val="bg1"/>
          </a:solidFill>
        </p:spPr>
        <p:txBody>
          <a:bodyPr>
            <a:noAutofit/>
          </a:bodyPr>
          <a:lstStyle/>
          <a:p>
            <a:pPr marL="0" indent="0">
              <a:buNone/>
            </a:pPr>
            <a:r>
              <a:rPr lang="en-US" sz="3600" b="1" i="1" dirty="0" smtClean="0"/>
              <a:t>David Whitworth, </a:t>
            </a:r>
            <a:r>
              <a:rPr lang="en-US" sz="3600" dirty="0" smtClean="0"/>
              <a:t>Federal </a:t>
            </a:r>
            <a:r>
              <a:rPr lang="en-US" sz="3600" dirty="0"/>
              <a:t>Highway Administration - Kentucky </a:t>
            </a:r>
            <a:r>
              <a:rPr lang="en-US" sz="3600" dirty="0" smtClean="0"/>
              <a:t>Division</a:t>
            </a:r>
          </a:p>
          <a:p>
            <a:r>
              <a:rPr lang="en-US" sz="3600" dirty="0" smtClean="0"/>
              <a:t>Since </a:t>
            </a:r>
            <a:r>
              <a:rPr lang="en-US" sz="3600" dirty="0"/>
              <a:t>the KYTC routinely permits a portion of the road (whenever possible) for use by utilities in accordance with established criteria pursuant to law, such right of way may be considered eligible for Federal-aid reimbursement as an integral part of the project right-of-way</a:t>
            </a:r>
            <a:r>
              <a:rPr lang="en-US" sz="3600" dirty="0" smtClean="0"/>
              <a:t>.</a:t>
            </a:r>
            <a:endParaRPr lang="en-US" sz="36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5269396" y="56379"/>
            <a:ext cx="1544012" cy="769441"/>
          </a:xfrm>
          <a:prstGeom prst="rect">
            <a:avLst/>
          </a:prstGeom>
          <a:noFill/>
        </p:spPr>
        <p:txBody>
          <a:bodyPr wrap="none" lIns="91440" tIns="45720" rIns="91440" bIns="45720">
            <a:spAutoFit/>
          </a:bodyPr>
          <a:lstStyle/>
          <a:p>
            <a:pPr algn="ctr"/>
            <a:r>
              <a:rPr lang="en-US" sz="4400" dirty="0" smtClean="0"/>
              <a:t>ROW </a:t>
            </a:r>
          </a:p>
        </p:txBody>
      </p:sp>
    </p:spTree>
    <p:extLst>
      <p:ext uri="{BB962C8B-B14F-4D97-AF65-F5344CB8AC3E}">
        <p14:creationId xmlns:p14="http://schemas.microsoft.com/office/powerpoint/2010/main" val="1673661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362" y="2015492"/>
            <a:ext cx="10387717" cy="4428877"/>
          </a:xfrm>
          <a:solidFill>
            <a:schemeClr val="bg1"/>
          </a:solidFill>
        </p:spPr>
        <p:txBody>
          <a:bodyPr>
            <a:noAutofit/>
          </a:bodyPr>
          <a:lstStyle/>
          <a:p>
            <a:pPr marL="0" indent="0">
              <a:buNone/>
            </a:pPr>
            <a:r>
              <a:rPr lang="en-US" sz="3200" dirty="0"/>
              <a:t>The ROW boundaries can and should consider existing permitted utilities when:</a:t>
            </a:r>
          </a:p>
          <a:p>
            <a:pPr lvl="0"/>
            <a:r>
              <a:rPr lang="en-US" sz="3200" dirty="0"/>
              <a:t>It is in the interest of the project economy, or</a:t>
            </a:r>
          </a:p>
          <a:p>
            <a:pPr lvl="0"/>
            <a:r>
              <a:rPr lang="en-US" sz="3200" dirty="0"/>
              <a:t>If it is necessary to meet the requirements of the highway project.</a:t>
            </a:r>
          </a:p>
          <a:p>
            <a:pPr marL="0" indent="0">
              <a:buNone/>
            </a:pPr>
            <a:endParaRPr lang="en-US" sz="3200" dirty="0"/>
          </a:p>
          <a:p>
            <a:pPr marL="0" indent="0">
              <a:buNone/>
            </a:pPr>
            <a:r>
              <a:rPr lang="en-US" sz="3200" dirty="0" smtClean="0"/>
              <a:t>Note: The </a:t>
            </a:r>
            <a:r>
              <a:rPr lang="en-US" sz="3200" dirty="0"/>
              <a:t>project team must document the decision (Why it is in the interest of the project economy).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513581" y="56379"/>
            <a:ext cx="3055645" cy="1446550"/>
          </a:xfrm>
          <a:prstGeom prst="rect">
            <a:avLst/>
          </a:prstGeom>
          <a:noFill/>
        </p:spPr>
        <p:txBody>
          <a:bodyPr wrap="none" lIns="91440" tIns="45720" rIns="91440" bIns="45720">
            <a:spAutoFit/>
          </a:bodyPr>
          <a:lstStyle/>
          <a:p>
            <a:pPr algn="ctr"/>
            <a:r>
              <a:rPr lang="en-US" sz="4400" dirty="0" smtClean="0"/>
              <a:t>ROW</a:t>
            </a:r>
          </a:p>
          <a:p>
            <a:pPr algn="ctr"/>
            <a:r>
              <a:rPr lang="en-US" sz="4400" dirty="0" smtClean="0"/>
              <a:t>Conclusion </a:t>
            </a:r>
          </a:p>
        </p:txBody>
      </p:sp>
    </p:spTree>
    <p:extLst>
      <p:ext uri="{BB962C8B-B14F-4D97-AF65-F5344CB8AC3E}">
        <p14:creationId xmlns:p14="http://schemas.microsoft.com/office/powerpoint/2010/main" val="4106814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7" name="Rectangle 6"/>
          <p:cNvSpPr/>
          <p:nvPr/>
        </p:nvSpPr>
        <p:spPr>
          <a:xfrm>
            <a:off x="551780" y="2659559"/>
            <a:ext cx="4203100" cy="2123658"/>
          </a:xfrm>
          <a:prstGeom prst="rect">
            <a:avLst/>
          </a:prstGeom>
          <a:noFill/>
        </p:spPr>
        <p:txBody>
          <a:bodyPr wrap="square" lIns="91440" tIns="45720" rIns="91440" bIns="45720">
            <a:spAutoFit/>
          </a:bodyPr>
          <a:lstStyle/>
          <a:p>
            <a:pPr algn="ctr"/>
            <a:r>
              <a:rPr lang="en-US" sz="4400" dirty="0"/>
              <a:t>Utility Easements </a:t>
            </a:r>
            <a:endParaRPr lang="en-US" sz="4400" dirty="0" smtClean="0"/>
          </a:p>
          <a:p>
            <a:pPr algn="ctr"/>
            <a:r>
              <a:rPr lang="en-US" sz="4400" dirty="0" smtClean="0"/>
              <a:t>in </a:t>
            </a:r>
            <a:r>
              <a:rPr lang="en-US" sz="4400" dirty="0"/>
              <a:t>ROW </a:t>
            </a:r>
            <a:endParaRPr lang="en-US" sz="4400" dirty="0" smtClean="0"/>
          </a:p>
        </p:txBody>
      </p:sp>
    </p:spTree>
    <p:extLst>
      <p:ext uri="{BB962C8B-B14F-4D97-AF65-F5344CB8AC3E}">
        <p14:creationId xmlns:p14="http://schemas.microsoft.com/office/powerpoint/2010/main" val="112985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71112" y="3685624"/>
            <a:ext cx="8703128" cy="2800767"/>
          </a:xfrm>
          <a:prstGeom prst="rect">
            <a:avLst/>
          </a:prstGeom>
          <a:noFill/>
        </p:spPr>
        <p:txBody>
          <a:bodyPr wrap="square" lIns="91440" tIns="45720" rIns="91440" bIns="45720">
            <a:spAutoFit/>
          </a:bodyPr>
          <a:lstStyle/>
          <a:p>
            <a:pPr marL="571500" indent="-571500">
              <a:buFont typeface="Arial" panose="020B0604020202020204" pitchFamily="34" charset="0"/>
              <a:buChar char="•"/>
            </a:pPr>
            <a:r>
              <a:rPr lang="en-US" sz="4400" dirty="0" smtClean="0"/>
              <a:t>ROW</a:t>
            </a:r>
          </a:p>
          <a:p>
            <a:pPr marL="571500" indent="-571500">
              <a:buFont typeface="Arial" panose="020B0604020202020204" pitchFamily="34" charset="0"/>
              <a:buChar char="•"/>
            </a:pPr>
            <a:r>
              <a:rPr lang="en-US" sz="4400" dirty="0" smtClean="0"/>
              <a:t>Easements in ROW</a:t>
            </a:r>
            <a:endParaRPr lang="en-US" sz="4400" dirty="0"/>
          </a:p>
          <a:p>
            <a:pPr marL="571500" indent="-571500">
              <a:buFont typeface="Arial" panose="020B0604020202020204" pitchFamily="34" charset="0"/>
              <a:buChar char="•"/>
            </a:pPr>
            <a:r>
              <a:rPr lang="en-US" sz="4400" dirty="0" smtClean="0"/>
              <a:t>Replacement Utility Easements</a:t>
            </a:r>
          </a:p>
          <a:p>
            <a:pPr marL="571500" indent="-571500">
              <a:buFont typeface="Arial" panose="020B0604020202020204" pitchFamily="34" charset="0"/>
              <a:buChar char="•"/>
            </a:pPr>
            <a:r>
              <a:rPr lang="en-US" sz="4400" dirty="0" smtClean="0"/>
              <a:t>Joint Utility Easements </a:t>
            </a:r>
            <a:endParaRPr lang="en-US" sz="11500" b="0" cap="none" spc="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2203" y="252559"/>
            <a:ext cx="4400970" cy="4153415"/>
          </a:xfrm>
          <a:prstGeom prst="rect">
            <a:avLst/>
          </a:prstGeom>
        </p:spPr>
      </p:pic>
    </p:spTree>
    <p:extLst>
      <p:ext uri="{BB962C8B-B14F-4D97-AF65-F5344CB8AC3E}">
        <p14:creationId xmlns:p14="http://schemas.microsoft.com/office/powerpoint/2010/main" val="2702850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88396" y="1948069"/>
            <a:ext cx="9191708" cy="4842345"/>
          </a:xfrm>
        </p:spPr>
        <p:txBody>
          <a:bodyPr>
            <a:noAutofit/>
          </a:bodyPr>
          <a:lstStyle/>
          <a:p>
            <a:r>
              <a:rPr lang="en-US" sz="2800" dirty="0"/>
              <a:t>Texas Gas </a:t>
            </a:r>
            <a:r>
              <a:rPr lang="en-US" sz="2800" dirty="0" smtClean="0"/>
              <a:t>requested </a:t>
            </a:r>
            <a:r>
              <a:rPr lang="en-US" sz="2800" dirty="0"/>
              <a:t>exclusive easement rights in public right of way </a:t>
            </a:r>
            <a:endParaRPr lang="en-US" sz="2800" dirty="0" smtClean="0"/>
          </a:p>
          <a:p>
            <a:pPr lvl="1"/>
            <a:r>
              <a:rPr lang="en-US" sz="2400" dirty="0" smtClean="0"/>
              <a:t>Requested </a:t>
            </a:r>
            <a:r>
              <a:rPr lang="en-US" sz="2400" dirty="0"/>
              <a:t>placement in road right of way with a 30 foot wide exclusivity.  </a:t>
            </a:r>
          </a:p>
          <a:p>
            <a:r>
              <a:rPr lang="en-US" sz="2800" dirty="0" smtClean="0"/>
              <a:t>Exclusivity </a:t>
            </a:r>
            <a:r>
              <a:rPr lang="en-US" sz="2800" dirty="0"/>
              <a:t>would violate the provisions of KRS 416.140 which provides that “any” listed utility may install facilities on right of way</a:t>
            </a:r>
            <a:r>
              <a:rPr lang="en-US" sz="2800" dirty="0" smtClean="0"/>
              <a:t>. </a:t>
            </a:r>
            <a:r>
              <a:rPr lang="en-US" sz="2800" dirty="0"/>
              <a:t>Exclusivity would contravene this statute</a:t>
            </a:r>
            <a:r>
              <a:rPr lang="en-US" sz="2800" dirty="0" smtClean="0"/>
              <a:t>…</a:t>
            </a:r>
          </a:p>
          <a:p>
            <a:r>
              <a:rPr lang="en-US" sz="2800" dirty="0" smtClean="0"/>
              <a:t>OLS memorandum response…</a:t>
            </a:r>
            <a:endParaRPr lang="en-US" sz="2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654900" y="56379"/>
            <a:ext cx="6773008" cy="769441"/>
          </a:xfrm>
          <a:prstGeom prst="rect">
            <a:avLst/>
          </a:prstGeom>
          <a:noFill/>
        </p:spPr>
        <p:txBody>
          <a:bodyPr wrap="none" lIns="91440" tIns="45720" rIns="91440" bIns="45720">
            <a:spAutoFit/>
          </a:bodyPr>
          <a:lstStyle/>
          <a:p>
            <a:pPr algn="ctr"/>
            <a:r>
              <a:rPr lang="en-US" sz="4400" dirty="0"/>
              <a:t>Utility Easements </a:t>
            </a:r>
            <a:r>
              <a:rPr lang="en-US" sz="4400" dirty="0" smtClean="0"/>
              <a:t>in </a:t>
            </a:r>
            <a:r>
              <a:rPr lang="en-US" sz="4400" dirty="0"/>
              <a:t>ROW </a:t>
            </a:r>
            <a:endParaRPr lang="en-US" sz="4400" dirty="0" smtClean="0"/>
          </a:p>
        </p:txBody>
      </p:sp>
    </p:spTree>
    <p:extLst>
      <p:ext uri="{BB962C8B-B14F-4D97-AF65-F5344CB8AC3E}">
        <p14:creationId xmlns:p14="http://schemas.microsoft.com/office/powerpoint/2010/main" val="2781305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5517" y="1216479"/>
            <a:ext cx="11219290" cy="5641521"/>
          </a:xfrm>
          <a:solidFill>
            <a:schemeClr val="bg1"/>
          </a:solidFill>
        </p:spPr>
        <p:txBody>
          <a:bodyPr>
            <a:noAutofit/>
          </a:bodyPr>
          <a:lstStyle/>
          <a:p>
            <a:pPr marL="0" indent="0" algn="ctr">
              <a:buNone/>
            </a:pPr>
            <a:r>
              <a:rPr lang="en-US" sz="2000" b="1" u="sng" dirty="0"/>
              <a:t>MEMORANDUM</a:t>
            </a:r>
            <a:endParaRPr lang="en-US" sz="2000" dirty="0"/>
          </a:p>
          <a:p>
            <a:pPr marL="0" indent="0">
              <a:buNone/>
            </a:pPr>
            <a:r>
              <a:rPr lang="en-US" sz="2000" dirty="0"/>
              <a:t> </a:t>
            </a:r>
          </a:p>
          <a:p>
            <a:pPr marL="0" indent="0">
              <a:buNone/>
            </a:pPr>
            <a:r>
              <a:rPr lang="en-US" sz="2000" dirty="0"/>
              <a:t>TO:			Jennifer McCleve</a:t>
            </a:r>
          </a:p>
          <a:p>
            <a:pPr marL="0" indent="0">
              <a:buNone/>
            </a:pPr>
            <a:r>
              <a:rPr lang="en-US" sz="2000" dirty="0" smtClean="0"/>
              <a:t>FROM</a:t>
            </a:r>
            <a:r>
              <a:rPr lang="en-US" sz="2000" dirty="0"/>
              <a:t>:		Will Fogle, </a:t>
            </a:r>
            <a:r>
              <a:rPr lang="en-US" sz="2000" dirty="0" smtClean="0"/>
              <a:t>Attorney Office </a:t>
            </a:r>
            <a:r>
              <a:rPr lang="en-US" sz="2000" dirty="0"/>
              <a:t>of Legal </a:t>
            </a:r>
            <a:r>
              <a:rPr lang="en-US" sz="2000" dirty="0" smtClean="0"/>
              <a:t>Services</a:t>
            </a:r>
            <a:endParaRPr lang="en-US" sz="2000" dirty="0"/>
          </a:p>
          <a:p>
            <a:pPr marL="0" indent="0">
              <a:buNone/>
            </a:pPr>
            <a:r>
              <a:rPr lang="en-US" sz="2000" dirty="0"/>
              <a:t>DATE:			November 1, </a:t>
            </a:r>
            <a:r>
              <a:rPr lang="en-US" sz="2000" dirty="0" smtClean="0"/>
              <a:t>2017</a:t>
            </a:r>
            <a:endParaRPr lang="en-US" sz="2000" dirty="0"/>
          </a:p>
          <a:p>
            <a:pPr marL="0" indent="0">
              <a:buNone/>
            </a:pPr>
            <a:r>
              <a:rPr lang="en-US" sz="2000" dirty="0"/>
              <a:t>SUBJECT:		Utility Easement </a:t>
            </a:r>
            <a:r>
              <a:rPr lang="en-US" sz="2000" dirty="0" smtClean="0"/>
              <a:t>Rights</a:t>
            </a:r>
            <a:endParaRPr lang="en-US" sz="2000" dirty="0"/>
          </a:p>
          <a:p>
            <a:pPr marL="0" indent="0">
              <a:buNone/>
            </a:pPr>
            <a:r>
              <a:rPr lang="en-US" sz="2000" dirty="0"/>
              <a:t>You have asked for a legal opinion on a request of a utility company to be granted exclusive utility easement rights on public right of way.  As an initial matter, this concept is not advisable from a practical matter since it would limit and restrict the future use of the affected property.  Moreover, in my opinion, such a grant would be inconsistent with provisions of KRS 416.140, which provides that “…any person authorized under the laws of this state to conduct the business of supplying water, electricity, [</a:t>
            </a:r>
            <a:r>
              <a:rPr lang="en-US" sz="2000" dirty="0" err="1"/>
              <a:t>etc</a:t>
            </a:r>
            <a:r>
              <a:rPr lang="en-US" sz="2000" dirty="0"/>
              <a:t>]…may construct and maintain transmission or distribution lines…”  KRS 416.140(1).  Thus, the grant of an exclusive utility easement to one utility at the exclusion of all others would be in contraindication of this statute.  Thus, I would strongly advise that this request be denied.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654900" y="56379"/>
            <a:ext cx="6773008" cy="769441"/>
          </a:xfrm>
          <a:prstGeom prst="rect">
            <a:avLst/>
          </a:prstGeom>
          <a:noFill/>
        </p:spPr>
        <p:txBody>
          <a:bodyPr wrap="none" lIns="91440" tIns="45720" rIns="91440" bIns="45720">
            <a:spAutoFit/>
          </a:bodyPr>
          <a:lstStyle/>
          <a:p>
            <a:pPr algn="ctr"/>
            <a:r>
              <a:rPr lang="en-US" sz="4400" dirty="0"/>
              <a:t>Utility Easements </a:t>
            </a:r>
            <a:r>
              <a:rPr lang="en-US" sz="4400" dirty="0" smtClean="0"/>
              <a:t>in </a:t>
            </a:r>
            <a:r>
              <a:rPr lang="en-US" sz="4400" dirty="0"/>
              <a:t>ROW </a:t>
            </a:r>
            <a:endParaRPr lang="en-US" sz="4400" dirty="0" smtClean="0"/>
          </a:p>
        </p:txBody>
      </p:sp>
    </p:spTree>
    <p:extLst>
      <p:ext uri="{BB962C8B-B14F-4D97-AF65-F5344CB8AC3E}">
        <p14:creationId xmlns:p14="http://schemas.microsoft.com/office/powerpoint/2010/main" val="3317071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362" y="2529840"/>
            <a:ext cx="10387717" cy="3914529"/>
          </a:xfrm>
          <a:solidFill>
            <a:schemeClr val="bg1"/>
          </a:solidFill>
        </p:spPr>
        <p:txBody>
          <a:bodyPr>
            <a:noAutofit/>
          </a:bodyPr>
          <a:lstStyle/>
          <a:p>
            <a:pPr marL="0" indent="0">
              <a:buNone/>
            </a:pPr>
            <a:r>
              <a:rPr lang="en-US" sz="4800" dirty="0"/>
              <a:t>While KYTC can dedicate easement in public ROW, KYTC should not grant an exclusive utility easement in public ROW to one utility at the exclusion of others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615099" y="56379"/>
            <a:ext cx="4852610" cy="1446550"/>
          </a:xfrm>
          <a:prstGeom prst="rect">
            <a:avLst/>
          </a:prstGeom>
          <a:noFill/>
        </p:spPr>
        <p:txBody>
          <a:bodyPr wrap="none" lIns="91440" tIns="45720" rIns="91440" bIns="45720">
            <a:spAutoFit/>
          </a:bodyPr>
          <a:lstStyle/>
          <a:p>
            <a:pPr algn="ctr"/>
            <a:r>
              <a:rPr lang="en-US" sz="4400" dirty="0" smtClean="0"/>
              <a:t>Easements in ROW</a:t>
            </a:r>
          </a:p>
          <a:p>
            <a:pPr algn="ctr"/>
            <a:r>
              <a:rPr lang="en-US" sz="4400" dirty="0" smtClean="0"/>
              <a:t>Conclusion </a:t>
            </a:r>
          </a:p>
        </p:txBody>
      </p:sp>
    </p:spTree>
    <p:extLst>
      <p:ext uri="{BB962C8B-B14F-4D97-AF65-F5344CB8AC3E}">
        <p14:creationId xmlns:p14="http://schemas.microsoft.com/office/powerpoint/2010/main" val="574237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4" name="Rectangle 3"/>
          <p:cNvSpPr/>
          <p:nvPr/>
        </p:nvSpPr>
        <p:spPr>
          <a:xfrm>
            <a:off x="370490" y="2510019"/>
            <a:ext cx="4605748" cy="1446550"/>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p:txBody>
      </p:sp>
    </p:spTree>
    <p:extLst>
      <p:ext uri="{BB962C8B-B14F-4D97-AF65-F5344CB8AC3E}">
        <p14:creationId xmlns:p14="http://schemas.microsoft.com/office/powerpoint/2010/main" val="2432910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8883" y="2015493"/>
            <a:ext cx="8884560" cy="4743116"/>
          </a:xfrm>
        </p:spPr>
        <p:txBody>
          <a:bodyPr>
            <a:noAutofit/>
          </a:bodyPr>
          <a:lstStyle/>
          <a:p>
            <a:r>
              <a:rPr lang="en-US" sz="4000" dirty="0" smtClean="0"/>
              <a:t>Public </a:t>
            </a:r>
            <a:r>
              <a:rPr lang="en-US" sz="4000" dirty="0"/>
              <a:t>utility companies (municipals, non-profits) are reimbursable regardless of property right.  </a:t>
            </a:r>
            <a:endParaRPr lang="en-US" sz="4000" dirty="0" smtClean="0"/>
          </a:p>
          <a:p>
            <a:r>
              <a:rPr lang="en-US" sz="4000" dirty="0" smtClean="0"/>
              <a:t>Private </a:t>
            </a:r>
            <a:r>
              <a:rPr lang="en-US" sz="4000" dirty="0"/>
              <a:t>for profit utilities are reimbursable when they occupy other than public right of way.  </a:t>
            </a:r>
            <a:endParaRPr lang="en-US" sz="4000"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01659" y="56379"/>
            <a:ext cx="4679487" cy="1446550"/>
          </a:xfrm>
          <a:prstGeom prst="rect">
            <a:avLst/>
          </a:prstGeom>
          <a:noFill/>
        </p:spPr>
        <p:txBody>
          <a:bodyPr wrap="none" lIns="91440" tIns="45720" rIns="91440" bIns="45720">
            <a:spAutoFit/>
          </a:bodyPr>
          <a:lstStyle/>
          <a:p>
            <a:pPr algn="ctr"/>
            <a:r>
              <a:rPr lang="en-US" sz="4400" dirty="0"/>
              <a:t>Utility </a:t>
            </a:r>
            <a:r>
              <a:rPr lang="en-US" sz="4400" dirty="0" smtClean="0"/>
              <a:t>Easements</a:t>
            </a:r>
          </a:p>
          <a:p>
            <a:pPr algn="ctr"/>
            <a:r>
              <a:rPr lang="en-US" sz="4400" dirty="0" smtClean="0"/>
              <a:t>Kentucky Statute </a:t>
            </a:r>
          </a:p>
        </p:txBody>
      </p:sp>
    </p:spTree>
    <p:extLst>
      <p:ext uri="{BB962C8B-B14F-4D97-AF65-F5344CB8AC3E}">
        <p14:creationId xmlns:p14="http://schemas.microsoft.com/office/powerpoint/2010/main" val="1188126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0" y="56379"/>
            <a:ext cx="4605748" cy="2123658"/>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a:p>
            <a:pPr algn="ctr"/>
            <a:r>
              <a:rPr lang="en-US" sz="4400" dirty="0" smtClean="0"/>
              <a:t>KENTUCKY</a:t>
            </a:r>
          </a:p>
        </p:txBody>
      </p:sp>
      <p:graphicFrame>
        <p:nvGraphicFramePr>
          <p:cNvPr id="3" name="Table 2"/>
          <p:cNvGraphicFramePr>
            <a:graphicFrameLocks noGrp="1"/>
          </p:cNvGraphicFramePr>
          <p:nvPr>
            <p:extLst>
              <p:ext uri="{D42A27DB-BD31-4B8C-83A1-F6EECF244321}">
                <p14:modId xmlns:p14="http://schemas.microsoft.com/office/powerpoint/2010/main" val="751867280"/>
              </p:ext>
            </p:extLst>
          </p:nvPr>
        </p:nvGraphicFramePr>
        <p:xfrm>
          <a:off x="829469" y="2233613"/>
          <a:ext cx="7714923" cy="4433110"/>
        </p:xfrm>
        <a:graphic>
          <a:graphicData uri="http://schemas.openxmlformats.org/drawingml/2006/table">
            <a:tbl>
              <a:tblPr firstRow="1" firstCol="1" bandRow="1">
                <a:tableStyleId>{5C22544A-7EE6-4342-B048-85BDC9FD1C3A}</a:tableStyleId>
              </a:tblPr>
              <a:tblGrid>
                <a:gridCol w="1577860">
                  <a:extLst>
                    <a:ext uri="{9D8B030D-6E8A-4147-A177-3AD203B41FA5}">
                      <a16:colId xmlns:a16="http://schemas.microsoft.com/office/drawing/2014/main" val="2891325159"/>
                    </a:ext>
                  </a:extLst>
                </a:gridCol>
                <a:gridCol w="2281715">
                  <a:extLst>
                    <a:ext uri="{9D8B030D-6E8A-4147-A177-3AD203B41FA5}">
                      <a16:colId xmlns:a16="http://schemas.microsoft.com/office/drawing/2014/main" val="28970458"/>
                    </a:ext>
                  </a:extLst>
                </a:gridCol>
                <a:gridCol w="1947754">
                  <a:extLst>
                    <a:ext uri="{9D8B030D-6E8A-4147-A177-3AD203B41FA5}">
                      <a16:colId xmlns:a16="http://schemas.microsoft.com/office/drawing/2014/main" val="2087208486"/>
                    </a:ext>
                  </a:extLst>
                </a:gridCol>
                <a:gridCol w="821164">
                  <a:extLst>
                    <a:ext uri="{9D8B030D-6E8A-4147-A177-3AD203B41FA5}">
                      <a16:colId xmlns:a16="http://schemas.microsoft.com/office/drawing/2014/main" val="3155416196"/>
                    </a:ext>
                  </a:extLst>
                </a:gridCol>
                <a:gridCol w="1086430">
                  <a:extLst>
                    <a:ext uri="{9D8B030D-6E8A-4147-A177-3AD203B41FA5}">
                      <a16:colId xmlns:a16="http://schemas.microsoft.com/office/drawing/2014/main" val="3494442275"/>
                    </a:ext>
                  </a:extLst>
                </a:gridCol>
              </a:tblGrid>
              <a:tr h="400639">
                <a:tc gridSpan="5">
                  <a:txBody>
                    <a:bodyPr/>
                    <a:lstStyle/>
                    <a:p>
                      <a:pPr marL="0" marR="0" algn="ctr">
                        <a:spcBef>
                          <a:spcPts val="0"/>
                        </a:spcBef>
                        <a:spcAft>
                          <a:spcPts val="0"/>
                        </a:spcAft>
                      </a:pPr>
                      <a:r>
                        <a:rPr lang="en-US" sz="2800" dirty="0">
                          <a:effectLst/>
                        </a:rPr>
                        <a:t>Utility Easements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35479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000">
                          <a:effectLst/>
                        </a:rPr>
                        <a:t>Reimbursable?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139165502"/>
                  </a:ext>
                </a:extLst>
              </a:tr>
              <a:tr h="400639">
                <a:tc>
                  <a:txBody>
                    <a:bodyPr/>
                    <a:lstStyle/>
                    <a:p>
                      <a:pPr marL="0" marR="0" algn="r">
                        <a:spcBef>
                          <a:spcPts val="0"/>
                        </a:spcBef>
                        <a:spcAft>
                          <a:spcPts val="0"/>
                        </a:spcAft>
                      </a:pPr>
                      <a:r>
                        <a:rPr lang="en-US" sz="2000">
                          <a:effectLst/>
                        </a:rPr>
                        <a:t>Utility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Ex Facilities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Relocating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Future?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80991"/>
                  </a:ext>
                </a:extLst>
              </a:tr>
              <a:tr h="400639">
                <a:tc>
                  <a:txBody>
                    <a:bodyPr/>
                    <a:lstStyle/>
                    <a:p>
                      <a:pPr marL="0" marR="0" algn="r">
                        <a:spcBef>
                          <a:spcPts val="0"/>
                        </a:spcBef>
                        <a:spcAft>
                          <a:spcPts val="0"/>
                        </a:spcAft>
                      </a:pPr>
                      <a:r>
                        <a:rPr lang="en-US" sz="2000">
                          <a:effectLst/>
                        </a:rPr>
                        <a:t>Private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817242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NO</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0473733"/>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Other than 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3028434"/>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658305"/>
                  </a:ext>
                </a:extLst>
              </a:tr>
              <a:tr h="400639">
                <a:tc>
                  <a:txBody>
                    <a:bodyPr/>
                    <a:lstStyle/>
                    <a:p>
                      <a:pPr marL="0" marR="0" algn="r">
                        <a:spcBef>
                          <a:spcPts val="0"/>
                        </a:spcBef>
                        <a:spcAft>
                          <a:spcPts val="0"/>
                        </a:spcAft>
                      </a:pPr>
                      <a:r>
                        <a:rPr lang="en-US" sz="2000" dirty="0" smtClean="0">
                          <a:effectLst/>
                        </a:rPr>
                        <a:t>Public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5185218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2453378"/>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Other than 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YES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867599"/>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82950878"/>
                  </a:ext>
                </a:extLst>
              </a:tr>
            </a:tbl>
          </a:graphicData>
        </a:graphic>
      </p:graphicFrame>
      <p:sp>
        <p:nvSpPr>
          <p:cNvPr id="4" name="Rectangle 1"/>
          <p:cNvSpPr>
            <a:spLocks noChangeArrowheads="1"/>
          </p:cNvSpPr>
          <p:nvPr/>
        </p:nvSpPr>
        <p:spPr bwMode="auto">
          <a:xfrm>
            <a:off x="2659063" y="3052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79251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2690" y="2180036"/>
            <a:ext cx="11519310" cy="4677963"/>
          </a:xfrm>
          <a:solidFill>
            <a:schemeClr val="bg1"/>
          </a:solidFill>
        </p:spPr>
        <p:txBody>
          <a:bodyPr>
            <a:noAutofit/>
          </a:bodyPr>
          <a:lstStyle/>
          <a:p>
            <a:pPr lvl="0"/>
            <a:r>
              <a:rPr lang="en-US" sz="2800" dirty="0" smtClean="0"/>
              <a:t>Are </a:t>
            </a:r>
            <a:r>
              <a:rPr lang="en-US" sz="2800" dirty="0"/>
              <a:t>we acquiring and transferring them to the utility</a:t>
            </a:r>
            <a:r>
              <a:rPr lang="en-US" sz="2800" dirty="0" smtClean="0"/>
              <a:t>?</a:t>
            </a:r>
          </a:p>
          <a:p>
            <a:pPr lvl="1"/>
            <a:r>
              <a:rPr lang="en-US" sz="2400" dirty="0" smtClean="0">
                <a:solidFill>
                  <a:srgbClr val="FF0000"/>
                </a:solidFill>
              </a:rPr>
              <a:t>We do sometimes acquire easement for a utility but we are not transferring them to our knowledge.  These transfers would need to go through the Division of Right of Way and Utilities and be signed by the Governor. </a:t>
            </a:r>
            <a:endParaRPr lang="en-US" sz="2400" dirty="0">
              <a:solidFill>
                <a:srgbClr val="FF0000"/>
              </a:solidFill>
            </a:endParaRPr>
          </a:p>
          <a:p>
            <a:pPr lvl="0"/>
            <a:r>
              <a:rPr lang="en-US" sz="2800" dirty="0"/>
              <a:t>If not, should we be</a:t>
            </a:r>
            <a:r>
              <a:rPr lang="en-US" sz="2800" dirty="0" smtClean="0"/>
              <a:t>?  </a:t>
            </a:r>
            <a:r>
              <a:rPr lang="en-US" sz="2400" dirty="0" smtClean="0">
                <a:solidFill>
                  <a:srgbClr val="FF0000"/>
                </a:solidFill>
              </a:rPr>
              <a:t>Yes</a:t>
            </a:r>
            <a:endParaRPr lang="en-US" sz="2400" dirty="0">
              <a:solidFill>
                <a:srgbClr val="FF0000"/>
              </a:solidFill>
            </a:endParaRPr>
          </a:p>
          <a:p>
            <a:pPr lvl="0"/>
            <a:r>
              <a:rPr lang="en-US" sz="2800" dirty="0"/>
              <a:t>Is this a betterment if the utility occupied no easement prior to relocation?  </a:t>
            </a:r>
          </a:p>
          <a:p>
            <a:pPr lvl="1"/>
            <a:r>
              <a:rPr lang="en-US" sz="2400" dirty="0">
                <a:solidFill>
                  <a:srgbClr val="FF0000"/>
                </a:solidFill>
              </a:rPr>
              <a:t>Defer to OLS and other DOT </a:t>
            </a:r>
            <a:r>
              <a:rPr lang="en-US" sz="2400" dirty="0" smtClean="0">
                <a:solidFill>
                  <a:srgbClr val="FF0000"/>
                </a:solidFill>
              </a:rPr>
              <a:t>assessments but it appears to be a betterment.</a:t>
            </a:r>
            <a:endParaRPr lang="en-US" sz="2400" dirty="0">
              <a:solidFill>
                <a:srgbClr val="FF0000"/>
              </a:solidFill>
            </a:endParaRPr>
          </a:p>
          <a:p>
            <a:pPr lvl="0"/>
            <a:r>
              <a:rPr lang="en-US" sz="2400" dirty="0"/>
              <a:t>If so, can Federal funds be used to acquire it</a:t>
            </a:r>
            <a:r>
              <a:rPr lang="en-US" sz="2400" dirty="0" smtClean="0"/>
              <a:t>? </a:t>
            </a:r>
            <a:r>
              <a:rPr lang="en-US" sz="2400" dirty="0" smtClean="0">
                <a:solidFill>
                  <a:srgbClr val="FF0000"/>
                </a:solidFill>
              </a:rPr>
              <a:t>Not if there is betterment</a:t>
            </a:r>
            <a:endParaRPr lang="en-US" sz="2400" dirty="0">
              <a:solidFill>
                <a:srgbClr val="FF0000"/>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0" y="56379"/>
            <a:ext cx="4605748" cy="2123658"/>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a:p>
            <a:pPr algn="ctr"/>
            <a:r>
              <a:rPr lang="en-US" sz="4400" dirty="0" smtClean="0"/>
              <a:t>KENTUCKY</a:t>
            </a:r>
          </a:p>
        </p:txBody>
      </p:sp>
    </p:spTree>
    <p:extLst>
      <p:ext uri="{BB962C8B-B14F-4D97-AF65-F5344CB8AC3E}">
        <p14:creationId xmlns:p14="http://schemas.microsoft.com/office/powerpoint/2010/main" val="697000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0" y="56379"/>
            <a:ext cx="4605748" cy="2123658"/>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a:p>
            <a:pPr algn="ctr"/>
            <a:r>
              <a:rPr lang="en-US" sz="4400" dirty="0" smtClean="0"/>
              <a:t>KENTUCKY</a:t>
            </a:r>
          </a:p>
        </p:txBody>
      </p:sp>
      <p:graphicFrame>
        <p:nvGraphicFramePr>
          <p:cNvPr id="3" name="Table 2"/>
          <p:cNvGraphicFramePr>
            <a:graphicFrameLocks noGrp="1"/>
          </p:cNvGraphicFramePr>
          <p:nvPr>
            <p:extLst>
              <p:ext uri="{D42A27DB-BD31-4B8C-83A1-F6EECF244321}">
                <p14:modId xmlns:p14="http://schemas.microsoft.com/office/powerpoint/2010/main" val="2676523482"/>
              </p:ext>
            </p:extLst>
          </p:nvPr>
        </p:nvGraphicFramePr>
        <p:xfrm>
          <a:off x="829469" y="2233613"/>
          <a:ext cx="7714923" cy="4433110"/>
        </p:xfrm>
        <a:graphic>
          <a:graphicData uri="http://schemas.openxmlformats.org/drawingml/2006/table">
            <a:tbl>
              <a:tblPr firstRow="1" firstCol="1" bandRow="1">
                <a:tableStyleId>{5C22544A-7EE6-4342-B048-85BDC9FD1C3A}</a:tableStyleId>
              </a:tblPr>
              <a:tblGrid>
                <a:gridCol w="1577860">
                  <a:extLst>
                    <a:ext uri="{9D8B030D-6E8A-4147-A177-3AD203B41FA5}">
                      <a16:colId xmlns:a16="http://schemas.microsoft.com/office/drawing/2014/main" val="2891325159"/>
                    </a:ext>
                  </a:extLst>
                </a:gridCol>
                <a:gridCol w="2281715">
                  <a:extLst>
                    <a:ext uri="{9D8B030D-6E8A-4147-A177-3AD203B41FA5}">
                      <a16:colId xmlns:a16="http://schemas.microsoft.com/office/drawing/2014/main" val="28970458"/>
                    </a:ext>
                  </a:extLst>
                </a:gridCol>
                <a:gridCol w="1947754">
                  <a:extLst>
                    <a:ext uri="{9D8B030D-6E8A-4147-A177-3AD203B41FA5}">
                      <a16:colId xmlns:a16="http://schemas.microsoft.com/office/drawing/2014/main" val="2087208486"/>
                    </a:ext>
                  </a:extLst>
                </a:gridCol>
                <a:gridCol w="821164">
                  <a:extLst>
                    <a:ext uri="{9D8B030D-6E8A-4147-A177-3AD203B41FA5}">
                      <a16:colId xmlns:a16="http://schemas.microsoft.com/office/drawing/2014/main" val="3155416196"/>
                    </a:ext>
                  </a:extLst>
                </a:gridCol>
                <a:gridCol w="1086430">
                  <a:extLst>
                    <a:ext uri="{9D8B030D-6E8A-4147-A177-3AD203B41FA5}">
                      <a16:colId xmlns:a16="http://schemas.microsoft.com/office/drawing/2014/main" val="3494442275"/>
                    </a:ext>
                  </a:extLst>
                </a:gridCol>
              </a:tblGrid>
              <a:tr h="400639">
                <a:tc gridSpan="5">
                  <a:txBody>
                    <a:bodyPr/>
                    <a:lstStyle/>
                    <a:p>
                      <a:pPr marL="0" marR="0" algn="ctr">
                        <a:spcBef>
                          <a:spcPts val="0"/>
                        </a:spcBef>
                        <a:spcAft>
                          <a:spcPts val="0"/>
                        </a:spcAft>
                      </a:pPr>
                      <a:r>
                        <a:rPr lang="en-US" sz="2800" dirty="0">
                          <a:effectLst/>
                        </a:rPr>
                        <a:t>Utility Easements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35479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000">
                          <a:effectLst/>
                        </a:rPr>
                        <a:t>Reimbursable?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139165502"/>
                  </a:ext>
                </a:extLst>
              </a:tr>
              <a:tr h="400639">
                <a:tc>
                  <a:txBody>
                    <a:bodyPr/>
                    <a:lstStyle/>
                    <a:p>
                      <a:pPr marL="0" marR="0" algn="r">
                        <a:spcBef>
                          <a:spcPts val="0"/>
                        </a:spcBef>
                        <a:spcAft>
                          <a:spcPts val="0"/>
                        </a:spcAft>
                      </a:pPr>
                      <a:r>
                        <a:rPr lang="en-US" sz="2000">
                          <a:effectLst/>
                        </a:rPr>
                        <a:t>Utility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Ex Facilities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Relocating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Future?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80991"/>
                  </a:ext>
                </a:extLst>
              </a:tr>
              <a:tr h="400639">
                <a:tc>
                  <a:txBody>
                    <a:bodyPr/>
                    <a:lstStyle/>
                    <a:p>
                      <a:pPr marL="0" marR="0" algn="r">
                        <a:spcBef>
                          <a:spcPts val="0"/>
                        </a:spcBef>
                        <a:spcAft>
                          <a:spcPts val="0"/>
                        </a:spcAft>
                      </a:pPr>
                      <a:r>
                        <a:rPr lang="en-US" sz="2000">
                          <a:effectLst/>
                        </a:rPr>
                        <a:t>Private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817242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NO</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smtClean="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0473733"/>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Other than 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3028434"/>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Other than 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Easement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658305"/>
                  </a:ext>
                </a:extLst>
              </a:tr>
              <a:tr h="400639">
                <a:tc>
                  <a:txBody>
                    <a:bodyPr/>
                    <a:lstStyle/>
                    <a:p>
                      <a:pPr marL="0" marR="0" algn="r">
                        <a:spcBef>
                          <a:spcPts val="0"/>
                        </a:spcBef>
                        <a:spcAft>
                          <a:spcPts val="0"/>
                        </a:spcAft>
                      </a:pPr>
                      <a:r>
                        <a:rPr lang="en-US" sz="2000" dirty="0" smtClean="0">
                          <a:effectLst/>
                        </a:rPr>
                        <a:t>Public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YES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5185218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Easement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2453378"/>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Other than 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YES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867599"/>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Other than 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Easement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YES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82950878"/>
                  </a:ext>
                </a:extLst>
              </a:tr>
            </a:tbl>
          </a:graphicData>
        </a:graphic>
      </p:graphicFrame>
      <p:sp>
        <p:nvSpPr>
          <p:cNvPr id="4" name="Rectangle 1"/>
          <p:cNvSpPr>
            <a:spLocks noChangeArrowheads="1"/>
          </p:cNvSpPr>
          <p:nvPr/>
        </p:nvSpPr>
        <p:spPr bwMode="auto">
          <a:xfrm>
            <a:off x="2659063" y="3052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56313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8883" y="2329731"/>
            <a:ext cx="8884560" cy="4428877"/>
          </a:xfrm>
        </p:spPr>
        <p:txBody>
          <a:bodyPr>
            <a:normAutofit/>
          </a:bodyPr>
          <a:lstStyle/>
          <a:p>
            <a:r>
              <a:rPr lang="en-US" sz="3600" dirty="0" smtClean="0"/>
              <a:t>What </a:t>
            </a:r>
            <a:r>
              <a:rPr lang="en-US" sz="3600" dirty="0"/>
              <a:t>options </a:t>
            </a:r>
            <a:r>
              <a:rPr lang="en-US" sz="3600" dirty="0" smtClean="0"/>
              <a:t>do we have to acquire </a:t>
            </a:r>
            <a:r>
              <a:rPr lang="en-US" sz="3600" dirty="0"/>
              <a:t>utility easements and under what circumstances we can use one means versus another.  </a:t>
            </a:r>
            <a:endParaRPr lang="en-US" sz="3600" dirty="0" smtClean="0"/>
          </a:p>
          <a:p>
            <a:r>
              <a:rPr lang="en-US" sz="3600" dirty="0" smtClean="0"/>
              <a:t>Surveyed </a:t>
            </a:r>
            <a:r>
              <a:rPr lang="en-US" sz="3600" dirty="0"/>
              <a:t>9</a:t>
            </a:r>
            <a:r>
              <a:rPr lang="en-US" sz="3600" dirty="0" smtClean="0"/>
              <a:t> states to determine: </a:t>
            </a:r>
          </a:p>
          <a:p>
            <a:pPr lvl="1"/>
            <a:r>
              <a:rPr lang="en-US" sz="3200" dirty="0" smtClean="0"/>
              <a:t>Use of utility </a:t>
            </a:r>
            <a:r>
              <a:rPr lang="en-US" sz="3200" dirty="0"/>
              <a:t>specific easements </a:t>
            </a:r>
            <a:endParaRPr lang="en-US" sz="3200" dirty="0" smtClean="0"/>
          </a:p>
          <a:p>
            <a:pPr lvl="1"/>
            <a:r>
              <a:rPr lang="en-US" sz="3200" dirty="0" smtClean="0"/>
              <a:t>Use of </a:t>
            </a:r>
            <a:r>
              <a:rPr lang="en-US" sz="3200" dirty="0"/>
              <a:t>general (joint use) </a:t>
            </a:r>
            <a:r>
              <a:rPr lang="en-US" sz="3200" dirty="0" smtClean="0"/>
              <a:t>easements</a:t>
            </a:r>
            <a:r>
              <a:rPr lang="en-US" sz="3200" dirty="0"/>
              <a:t>   </a:t>
            </a:r>
            <a:r>
              <a:rPr lang="en-US" sz="2400" dirty="0"/>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653572" y="56379"/>
            <a:ext cx="4775666" cy="1446550"/>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 </a:t>
            </a:r>
          </a:p>
        </p:txBody>
      </p:sp>
    </p:spTree>
    <p:extLst>
      <p:ext uri="{BB962C8B-B14F-4D97-AF65-F5344CB8AC3E}">
        <p14:creationId xmlns:p14="http://schemas.microsoft.com/office/powerpoint/2010/main" val="1399130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3" y="2180036"/>
            <a:ext cx="9755640" cy="4677963"/>
          </a:xfrm>
          <a:solidFill>
            <a:schemeClr val="bg1"/>
          </a:solidFill>
        </p:spPr>
        <p:txBody>
          <a:bodyPr>
            <a:noAutofit/>
          </a:bodyPr>
          <a:lstStyle/>
          <a:p>
            <a:pPr lvl="0"/>
            <a:r>
              <a:rPr lang="en-US" sz="2400" dirty="0" smtClean="0"/>
              <a:t>Does </a:t>
            </a:r>
            <a:r>
              <a:rPr lang="en-US" sz="2400" dirty="0"/>
              <a:t>your DOT purchase utility specific easements on behalf of utility companies</a:t>
            </a:r>
            <a:r>
              <a:rPr lang="en-US" sz="2400" dirty="0" smtClean="0"/>
              <a:t>?</a:t>
            </a:r>
          </a:p>
          <a:p>
            <a:pPr lvl="0"/>
            <a:r>
              <a:rPr lang="en-US" sz="2400" dirty="0" smtClean="0"/>
              <a:t>Does your </a:t>
            </a:r>
            <a:r>
              <a:rPr lang="en-US" sz="2400" dirty="0"/>
              <a:t>DOT retain the easement and permit access to it or does the easement transfer to the company occupying it? </a:t>
            </a:r>
            <a:endParaRPr lang="en-US" sz="2400" dirty="0" smtClean="0"/>
          </a:p>
          <a:p>
            <a:pPr lvl="0"/>
            <a:r>
              <a:rPr lang="en-US" sz="2400" dirty="0" smtClean="0"/>
              <a:t>Does </a:t>
            </a:r>
            <a:r>
              <a:rPr lang="en-US" sz="2400" dirty="0"/>
              <a:t>your DOT acquire this easement to replace existing easement only?  </a:t>
            </a:r>
            <a:endParaRPr lang="en-US" sz="2400" dirty="0" smtClean="0"/>
          </a:p>
          <a:p>
            <a:pPr lvl="0"/>
            <a:r>
              <a:rPr lang="en-US" sz="2400" dirty="0" smtClean="0"/>
              <a:t>Would </a:t>
            </a:r>
            <a:r>
              <a:rPr lang="en-US" sz="2400" dirty="0"/>
              <a:t>your DOT be able to acquire a utility specific easement if the company had no easement (had no property right) prior to relocation?  </a:t>
            </a:r>
            <a:endParaRPr lang="en-US" sz="2400" dirty="0" smtClean="0"/>
          </a:p>
          <a:p>
            <a:pPr lvl="0"/>
            <a:r>
              <a:rPr lang="en-US" sz="2400" dirty="0" smtClean="0"/>
              <a:t>Is </a:t>
            </a:r>
            <a:r>
              <a:rPr lang="en-US" sz="2400" dirty="0"/>
              <a:t>this considered a betterment if the utility occupied no easement (had no property right) prior to relocation</a:t>
            </a:r>
            <a:r>
              <a:rPr lang="en-US" sz="2400" dirty="0" smtClean="0"/>
              <a:t>?</a:t>
            </a:r>
            <a:endParaRPr lang="en-US" sz="24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597017" y="56379"/>
            <a:ext cx="4888775" cy="2123658"/>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a:p>
            <a:pPr algn="ctr"/>
            <a:r>
              <a:rPr lang="en-US" sz="4400" dirty="0" smtClean="0"/>
              <a:t>QUESTIONS ASKED </a:t>
            </a:r>
          </a:p>
        </p:txBody>
      </p:sp>
    </p:spTree>
    <p:extLst>
      <p:ext uri="{BB962C8B-B14F-4D97-AF65-F5344CB8AC3E}">
        <p14:creationId xmlns:p14="http://schemas.microsoft.com/office/powerpoint/2010/main" val="4129449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675861" y="2320312"/>
            <a:ext cx="6599582" cy="3970318"/>
          </a:xfrm>
          <a:prstGeom prst="rect">
            <a:avLst/>
          </a:prstGeom>
          <a:solidFill>
            <a:schemeClr val="bg1"/>
          </a:solidFill>
        </p:spPr>
        <p:txBody>
          <a:bodyPr wrap="square" lIns="91440" tIns="45720" rIns="91440" bIns="45720">
            <a:spAutoFit/>
          </a:bodyPr>
          <a:lstStyle/>
          <a:p>
            <a:pPr marL="342900" indent="-342900">
              <a:buFont typeface="Arial" panose="020B0604020202020204" pitchFamily="34" charset="0"/>
              <a:buChar char="•"/>
            </a:pPr>
            <a:r>
              <a:rPr lang="en-US" sz="3600" dirty="0"/>
              <a:t>A right-of-way (ROW) allows others to travel through a property. </a:t>
            </a:r>
            <a:endParaRPr lang="en-US" sz="3600" dirty="0" smtClean="0"/>
          </a:p>
          <a:p>
            <a:endParaRPr lang="en-US" sz="3600" dirty="0" smtClean="0"/>
          </a:p>
          <a:p>
            <a:pPr marL="342900" indent="-342900">
              <a:buFont typeface="Arial" panose="020B0604020202020204" pitchFamily="34" charset="0"/>
              <a:buChar char="•"/>
            </a:pPr>
            <a:r>
              <a:rPr lang="en-US" sz="3600" dirty="0" smtClean="0"/>
              <a:t>It </a:t>
            </a:r>
            <a:r>
              <a:rPr lang="en-US" sz="3600" dirty="0"/>
              <a:t>provides access to anyone who may need to travel through the property. </a:t>
            </a:r>
            <a:endParaRPr lang="en-US" sz="3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5177" y="177579"/>
            <a:ext cx="4400970" cy="4153415"/>
          </a:xfrm>
          <a:prstGeom prst="rect">
            <a:avLst/>
          </a:prstGeom>
        </p:spPr>
      </p:pic>
      <p:sp>
        <p:nvSpPr>
          <p:cNvPr id="5" name="Rectangle 4"/>
          <p:cNvSpPr/>
          <p:nvPr/>
        </p:nvSpPr>
        <p:spPr>
          <a:xfrm>
            <a:off x="2975337" y="454733"/>
            <a:ext cx="8156518" cy="769441"/>
          </a:xfrm>
          <a:prstGeom prst="rect">
            <a:avLst/>
          </a:prstGeom>
          <a:noFill/>
        </p:spPr>
        <p:txBody>
          <a:bodyPr wrap="square" lIns="91440" tIns="45720" rIns="91440" bIns="45720">
            <a:spAutoFit/>
          </a:bodyPr>
          <a:lstStyle/>
          <a:p>
            <a:r>
              <a:rPr lang="en-US" sz="4400" dirty="0" smtClean="0"/>
              <a:t>What is a ROW?</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66937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823228" y="56379"/>
            <a:ext cx="6436377" cy="1446550"/>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 Survey</a:t>
            </a:r>
            <a:endParaRPr lang="en-US" sz="115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013300864"/>
              </p:ext>
            </p:extLst>
          </p:nvPr>
        </p:nvGraphicFramePr>
        <p:xfrm>
          <a:off x="0" y="1898713"/>
          <a:ext cx="12191998" cy="5016435"/>
        </p:xfrm>
        <a:graphic>
          <a:graphicData uri="http://schemas.openxmlformats.org/drawingml/2006/table">
            <a:tbl>
              <a:tblPr>
                <a:tableStyleId>{5C22544A-7EE6-4342-B048-85BDC9FD1C3A}</a:tableStyleId>
              </a:tblPr>
              <a:tblGrid>
                <a:gridCol w="989593">
                  <a:extLst>
                    <a:ext uri="{9D8B030D-6E8A-4147-A177-3AD203B41FA5}">
                      <a16:colId xmlns:a16="http://schemas.microsoft.com/office/drawing/2014/main" val="3685364641"/>
                    </a:ext>
                  </a:extLst>
                </a:gridCol>
                <a:gridCol w="1087612">
                  <a:extLst>
                    <a:ext uri="{9D8B030D-6E8A-4147-A177-3AD203B41FA5}">
                      <a16:colId xmlns:a16="http://schemas.microsoft.com/office/drawing/2014/main" val="1694068334"/>
                    </a:ext>
                  </a:extLst>
                </a:gridCol>
                <a:gridCol w="719497">
                  <a:extLst>
                    <a:ext uri="{9D8B030D-6E8A-4147-A177-3AD203B41FA5}">
                      <a16:colId xmlns:a16="http://schemas.microsoft.com/office/drawing/2014/main" val="4153130755"/>
                    </a:ext>
                  </a:extLst>
                </a:gridCol>
                <a:gridCol w="1179641">
                  <a:extLst>
                    <a:ext uri="{9D8B030D-6E8A-4147-A177-3AD203B41FA5}">
                      <a16:colId xmlns:a16="http://schemas.microsoft.com/office/drawing/2014/main" val="2861994818"/>
                    </a:ext>
                  </a:extLst>
                </a:gridCol>
                <a:gridCol w="1179641">
                  <a:extLst>
                    <a:ext uri="{9D8B030D-6E8A-4147-A177-3AD203B41FA5}">
                      <a16:colId xmlns:a16="http://schemas.microsoft.com/office/drawing/2014/main" val="2339042140"/>
                    </a:ext>
                  </a:extLst>
                </a:gridCol>
                <a:gridCol w="861723">
                  <a:extLst>
                    <a:ext uri="{9D8B030D-6E8A-4147-A177-3AD203B41FA5}">
                      <a16:colId xmlns:a16="http://schemas.microsoft.com/office/drawing/2014/main" val="3937439300"/>
                    </a:ext>
                  </a:extLst>
                </a:gridCol>
                <a:gridCol w="861723">
                  <a:extLst>
                    <a:ext uri="{9D8B030D-6E8A-4147-A177-3AD203B41FA5}">
                      <a16:colId xmlns:a16="http://schemas.microsoft.com/office/drawing/2014/main" val="3755051036"/>
                    </a:ext>
                  </a:extLst>
                </a:gridCol>
                <a:gridCol w="1179641">
                  <a:extLst>
                    <a:ext uri="{9D8B030D-6E8A-4147-A177-3AD203B41FA5}">
                      <a16:colId xmlns:a16="http://schemas.microsoft.com/office/drawing/2014/main" val="756377322"/>
                    </a:ext>
                  </a:extLst>
                </a:gridCol>
                <a:gridCol w="1773645">
                  <a:extLst>
                    <a:ext uri="{9D8B030D-6E8A-4147-A177-3AD203B41FA5}">
                      <a16:colId xmlns:a16="http://schemas.microsoft.com/office/drawing/2014/main" val="1410304000"/>
                    </a:ext>
                  </a:extLst>
                </a:gridCol>
                <a:gridCol w="1179641">
                  <a:extLst>
                    <a:ext uri="{9D8B030D-6E8A-4147-A177-3AD203B41FA5}">
                      <a16:colId xmlns:a16="http://schemas.microsoft.com/office/drawing/2014/main" val="1803949408"/>
                    </a:ext>
                  </a:extLst>
                </a:gridCol>
                <a:gridCol w="1179641">
                  <a:extLst>
                    <a:ext uri="{9D8B030D-6E8A-4147-A177-3AD203B41FA5}">
                      <a16:colId xmlns:a16="http://schemas.microsoft.com/office/drawing/2014/main" val="2107930239"/>
                    </a:ext>
                  </a:extLst>
                </a:gridCol>
              </a:tblGrid>
              <a:tr h="1179126">
                <a:tc>
                  <a:txBody>
                    <a:bodyPr/>
                    <a:lstStyle/>
                    <a:p>
                      <a:pPr algn="r" fontAlgn="b"/>
                      <a:r>
                        <a:rPr lang="en-US" sz="1200" u="none" strike="noStrike" dirty="0">
                          <a:effectLst/>
                        </a:rPr>
                        <a:t>State</a:t>
                      </a:r>
                      <a:endParaRPr lang="en-US" sz="1200" b="0" i="0" u="none" strike="noStrike" dirty="0">
                        <a:solidFill>
                          <a:srgbClr val="000000"/>
                        </a:solidFill>
                        <a:effectLst/>
                        <a:latin typeface="Calibri" panose="020F0502020204030204" pitchFamily="34" charset="0"/>
                      </a:endParaRPr>
                    </a:p>
                  </a:txBody>
                  <a:tcPr marL="4281" marR="4281" marT="4281" marB="0" anchor="b"/>
                </a:tc>
                <a:tc gridSpan="2">
                  <a:txBody>
                    <a:bodyPr/>
                    <a:lstStyle/>
                    <a:p>
                      <a:pPr algn="ctr" fontAlgn="b"/>
                      <a:r>
                        <a:rPr lang="en-US" sz="1200" u="none" strike="noStrike">
                          <a:effectLst/>
                        </a:rPr>
                        <a:t>Does your DOT purchase utility specific easements on behalf of utility companies? </a:t>
                      </a:r>
                      <a:endParaRPr lang="en-US" sz="1200" b="0" i="0" u="none" strike="noStrike">
                        <a:solidFill>
                          <a:srgbClr val="000000"/>
                        </a:solidFill>
                        <a:effectLst/>
                        <a:latin typeface="Calibri" panose="020F0502020204030204" pitchFamily="34" charset="0"/>
                      </a:endParaRPr>
                    </a:p>
                  </a:txBody>
                  <a:tcPr marL="4281" marR="4281" marT="4281" marB="0" anchor="b"/>
                </a:tc>
                <a:tc hMerge="1">
                  <a:txBody>
                    <a:bodyPr/>
                    <a:lstStyle/>
                    <a:p>
                      <a:endParaRPr lang="en-US"/>
                    </a:p>
                  </a:txBody>
                  <a:tcPr/>
                </a:tc>
                <a:tc gridSpan="2">
                  <a:txBody>
                    <a:bodyPr/>
                    <a:lstStyle/>
                    <a:p>
                      <a:pPr algn="ctr" fontAlgn="b"/>
                      <a:r>
                        <a:rPr lang="en-US" sz="1200" u="none" strike="noStrike" dirty="0">
                          <a:effectLst/>
                        </a:rPr>
                        <a:t>Does  your DOT retain the easement and permit access to it as opposed to easement transferring to the company occupying it?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FFFF00"/>
                    </a:solidFill>
                  </a:tcPr>
                </a:tc>
                <a:tc hMerge="1">
                  <a:txBody>
                    <a:bodyPr/>
                    <a:lstStyle/>
                    <a:p>
                      <a:endParaRPr lang="en-US"/>
                    </a:p>
                  </a:txBody>
                  <a:tcPr/>
                </a:tc>
                <a:tc gridSpan="2">
                  <a:txBody>
                    <a:bodyPr/>
                    <a:lstStyle/>
                    <a:p>
                      <a:pPr algn="ctr" fontAlgn="b"/>
                      <a:r>
                        <a:rPr lang="en-US" sz="1200" u="none" strike="noStrike" dirty="0">
                          <a:effectLst/>
                        </a:rPr>
                        <a:t>Does your DOT acquire this easement to replace existing easement only</a:t>
                      </a:r>
                      <a:endParaRPr lang="en-US" sz="1200" b="0" i="0" u="none" strike="noStrike" dirty="0">
                        <a:solidFill>
                          <a:srgbClr val="000000"/>
                        </a:solidFill>
                        <a:effectLst/>
                        <a:latin typeface="Calibri" panose="020F0502020204030204" pitchFamily="34" charset="0"/>
                      </a:endParaRPr>
                    </a:p>
                  </a:txBody>
                  <a:tcPr marL="4281" marR="4281" marT="4281" marB="0" anchor="b"/>
                </a:tc>
                <a:tc hMerge="1">
                  <a:txBody>
                    <a:bodyPr/>
                    <a:lstStyle/>
                    <a:p>
                      <a:endParaRPr lang="en-US"/>
                    </a:p>
                  </a:txBody>
                  <a:tcPr/>
                </a:tc>
                <a:tc gridSpan="2">
                  <a:txBody>
                    <a:bodyPr/>
                    <a:lstStyle/>
                    <a:p>
                      <a:pPr algn="ctr" fontAlgn="b"/>
                      <a:r>
                        <a:rPr lang="en-US" sz="1200" u="none" strike="noStrike">
                          <a:effectLst/>
                        </a:rPr>
                        <a:t>Would your DOT be able to acquire a utility specific easement if the company had no easement (had no property right) prior to relocation?  </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hMerge="1">
                  <a:txBody>
                    <a:bodyPr/>
                    <a:lstStyle/>
                    <a:p>
                      <a:endParaRPr lang="en-US"/>
                    </a:p>
                  </a:txBody>
                  <a:tcPr/>
                </a:tc>
                <a:tc gridSpan="2">
                  <a:txBody>
                    <a:bodyPr/>
                    <a:lstStyle/>
                    <a:p>
                      <a:pPr algn="ctr" fontAlgn="b"/>
                      <a:r>
                        <a:rPr lang="en-US" sz="1200" u="none" strike="noStrike">
                          <a:effectLst/>
                        </a:rPr>
                        <a:t>Is this considered a betterment if the utility occupied no easement (had no property right) prior to relocation?  It’s not considered a betterment. </a:t>
                      </a:r>
                      <a:endParaRPr lang="en-US" sz="1200" b="0" i="0" u="none" strike="noStrike">
                        <a:solidFill>
                          <a:srgbClr val="000000"/>
                        </a:solidFill>
                        <a:effectLst/>
                        <a:latin typeface="Calibri" panose="020F0502020204030204" pitchFamily="34" charset="0"/>
                      </a:endParaRPr>
                    </a:p>
                  </a:txBody>
                  <a:tcPr marL="4281" marR="4281" marT="4281" marB="0" anchor="b"/>
                </a:tc>
                <a:tc hMerge="1">
                  <a:txBody>
                    <a:bodyPr/>
                    <a:lstStyle/>
                    <a:p>
                      <a:endParaRPr lang="en-US"/>
                    </a:p>
                  </a:txBody>
                  <a:tcPr/>
                </a:tc>
                <a:extLst>
                  <a:ext uri="{0D108BD9-81ED-4DB2-BD59-A6C34878D82A}">
                    <a16:rowId xmlns:a16="http://schemas.microsoft.com/office/drawing/2014/main" val="4084531742"/>
                  </a:ext>
                </a:extLst>
              </a:tr>
              <a:tr h="277441">
                <a:tc>
                  <a:txBody>
                    <a:bodyPr/>
                    <a:lstStyle/>
                    <a:p>
                      <a:pPr algn="r" fontAlgn="b"/>
                      <a:r>
                        <a:rPr lang="en-US" sz="1200" u="none" strike="noStrike">
                          <a:effectLst/>
                        </a:rPr>
                        <a:t>DOT</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1059944950"/>
                  </a:ext>
                </a:extLst>
              </a:tr>
              <a:tr h="268193">
                <a:tc>
                  <a:txBody>
                    <a:bodyPr/>
                    <a:lstStyle/>
                    <a:p>
                      <a:pPr algn="r" fontAlgn="b"/>
                      <a:r>
                        <a:rPr lang="en-US" sz="1200" u="none" strike="noStrike">
                          <a:effectLst/>
                        </a:rPr>
                        <a:t>Pennsylvania</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1624616603"/>
                  </a:ext>
                </a:extLst>
              </a:tr>
              <a:tr h="268193">
                <a:tc>
                  <a:txBody>
                    <a:bodyPr/>
                    <a:lstStyle/>
                    <a:p>
                      <a:pPr algn="r" fontAlgn="b"/>
                      <a:r>
                        <a:rPr lang="en-US" sz="1200" u="none" strike="noStrike">
                          <a:effectLst/>
                        </a:rPr>
                        <a:t>Oregon</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 Rarely</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2375542617"/>
                  </a:ext>
                </a:extLst>
              </a:tr>
              <a:tr h="268193">
                <a:tc>
                  <a:txBody>
                    <a:bodyPr/>
                    <a:lstStyle/>
                    <a:p>
                      <a:pPr algn="r" fontAlgn="b"/>
                      <a:r>
                        <a:rPr lang="en-US" sz="1200" u="none" strike="noStrike" dirty="0">
                          <a:effectLst/>
                        </a:rPr>
                        <a:t>Virginia</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00FFFF"/>
                    </a:solidFill>
                  </a:tcPr>
                </a:tc>
                <a:extLst>
                  <a:ext uri="{0D108BD9-81ED-4DB2-BD59-A6C34878D82A}">
                    <a16:rowId xmlns:a16="http://schemas.microsoft.com/office/drawing/2014/main" val="3113907398"/>
                  </a:ext>
                </a:extLst>
              </a:tr>
              <a:tr h="239702">
                <a:tc>
                  <a:txBody>
                    <a:bodyPr/>
                    <a:lstStyle/>
                    <a:p>
                      <a:pPr algn="r" fontAlgn="b"/>
                      <a:r>
                        <a:rPr lang="en-US" sz="1200" u="none" strike="noStrike">
                          <a:effectLst/>
                        </a:rPr>
                        <a:t>Florida</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2131927025"/>
                  </a:ext>
                </a:extLst>
              </a:tr>
              <a:tr h="268193">
                <a:tc>
                  <a:txBody>
                    <a:bodyPr/>
                    <a:lstStyle/>
                    <a:p>
                      <a:pPr algn="r" fontAlgn="b"/>
                      <a:r>
                        <a:rPr lang="en-US" sz="1200" u="none" strike="noStrike">
                          <a:effectLst/>
                        </a:rPr>
                        <a:t>West Virginia</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Yes generally</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3963057735"/>
                  </a:ext>
                </a:extLst>
              </a:tr>
              <a:tr h="268193">
                <a:tc>
                  <a:txBody>
                    <a:bodyPr/>
                    <a:lstStyle/>
                    <a:p>
                      <a:pPr algn="r" fontAlgn="b"/>
                      <a:r>
                        <a:rPr lang="en-US" sz="1200" u="none" strike="noStrike">
                          <a:effectLst/>
                        </a:rPr>
                        <a:t>Tennessee</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N/A</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N/A</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N/A</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N/A</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2213012473"/>
                  </a:ext>
                </a:extLst>
              </a:tr>
              <a:tr h="268193">
                <a:tc>
                  <a:txBody>
                    <a:bodyPr/>
                    <a:lstStyle/>
                    <a:p>
                      <a:pPr algn="r" fontAlgn="b"/>
                      <a:r>
                        <a:rPr lang="en-US" sz="1200" u="none" strike="noStrike">
                          <a:effectLst/>
                        </a:rPr>
                        <a:t>Delaware</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N/A</a:t>
                      </a:r>
                      <a:endParaRPr lang="en-US" sz="1200" b="0" i="0" u="none" strike="noStrike">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N/A</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144945054"/>
                  </a:ext>
                </a:extLst>
              </a:tr>
              <a:tr h="268193">
                <a:tc>
                  <a:txBody>
                    <a:bodyPr/>
                    <a:lstStyle/>
                    <a:p>
                      <a:pPr algn="r" fontAlgn="b"/>
                      <a:r>
                        <a:rPr lang="en-US" sz="1200" u="none" strike="noStrike">
                          <a:effectLst/>
                        </a:rPr>
                        <a:t>Alabama</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No</a:t>
                      </a:r>
                      <a:endParaRPr lang="en-US" sz="1200" b="0" i="0" u="none" strike="noStrike">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4219187572"/>
                  </a:ext>
                </a:extLst>
              </a:tr>
              <a:tr h="268193">
                <a:tc>
                  <a:txBody>
                    <a:bodyPr/>
                    <a:lstStyle/>
                    <a:p>
                      <a:pPr algn="r" fontAlgn="b"/>
                      <a:r>
                        <a:rPr lang="en-US" sz="1200" u="none" strike="noStrike" dirty="0">
                          <a:effectLst/>
                        </a:rPr>
                        <a:t>Utah</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Yes</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4">
                        <a:lumMod val="40000"/>
                        <a:lumOff val="60000"/>
                      </a:schemeClr>
                    </a:solidFill>
                  </a:tcPr>
                </a:tc>
                <a:extLst>
                  <a:ext uri="{0D108BD9-81ED-4DB2-BD59-A6C34878D82A}">
                    <a16:rowId xmlns:a16="http://schemas.microsoft.com/office/drawing/2014/main" val="4040233754"/>
                  </a:ext>
                </a:extLst>
              </a:tr>
              <a:tr h="1072774">
                <a:tc>
                  <a:txBody>
                    <a:bodyPr/>
                    <a:lstStyle/>
                    <a:p>
                      <a:pPr algn="r" fontAlgn="ctr"/>
                      <a:r>
                        <a:rPr lang="en-US" sz="1200" u="none" strike="noStrike">
                          <a:effectLst/>
                        </a:rPr>
                        <a:t>Maryland</a:t>
                      </a:r>
                      <a:endParaRPr lang="en-US" sz="1200" b="0" i="0" u="none" strike="noStrike">
                        <a:solidFill>
                          <a:srgbClr val="000000"/>
                        </a:solidFill>
                        <a:effectLst/>
                        <a:latin typeface="Calibri" panose="020F0502020204030204" pitchFamily="34" charset="0"/>
                      </a:endParaRPr>
                    </a:p>
                  </a:txBody>
                  <a:tcPr marL="4281" marR="4281" marT="4281" marB="0" anchor="ctr"/>
                </a:tc>
                <a:tc>
                  <a:txBody>
                    <a:bodyPr/>
                    <a:lstStyle/>
                    <a:p>
                      <a:pPr algn="ctr" fontAlgn="b"/>
                      <a:r>
                        <a:rPr lang="en-US" sz="1200" u="none" strike="noStrike">
                          <a:effectLst/>
                        </a:rPr>
                        <a:t>Yes occasionally</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solidFill>
                      <a:srgbClr val="FFFF00"/>
                    </a:solid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Yes</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Not unless there was a </a:t>
                      </a:r>
                      <a:r>
                        <a:rPr lang="en-US" sz="1200" u="none" strike="noStrike" dirty="0" err="1">
                          <a:effectLst/>
                        </a:rPr>
                        <a:t>hwy</a:t>
                      </a:r>
                      <a:r>
                        <a:rPr lang="en-US" sz="1200" u="none" strike="noStrike" dirty="0">
                          <a:effectLst/>
                        </a:rPr>
                        <a:t> need &amp; </a:t>
                      </a:r>
                      <a:r>
                        <a:rPr lang="en-US" sz="1200" u="none" strike="noStrike" dirty="0" err="1">
                          <a:effectLst/>
                        </a:rPr>
                        <a:t>esmt</a:t>
                      </a:r>
                      <a:r>
                        <a:rPr lang="en-US" sz="1200" u="none" strike="noStrike" dirty="0">
                          <a:effectLst/>
                        </a:rPr>
                        <a:t> would remain with the state</a:t>
                      </a:r>
                      <a:endParaRPr lang="en-US" sz="1200" b="0" i="0" u="none" strike="noStrike" dirty="0">
                        <a:solidFill>
                          <a:srgbClr val="000000"/>
                        </a:solidFill>
                        <a:effectLst/>
                        <a:latin typeface="Calibri" panose="020F0502020204030204" pitchFamily="34" charset="0"/>
                      </a:endParaRPr>
                    </a:p>
                  </a:txBody>
                  <a:tcPr marL="4281" marR="4281" marT="4281" marB="0" anchor="b">
                    <a:solidFill>
                      <a:schemeClr val="accent2">
                        <a:lumMod val="60000"/>
                        <a:lumOff val="40000"/>
                      </a:schemeClr>
                    </a:solidFill>
                  </a:tcPr>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4281" marR="4281" marT="4281" marB="0" anchor="b"/>
                </a:tc>
                <a:tc>
                  <a:txBody>
                    <a:bodyPr/>
                    <a:lstStyle/>
                    <a:p>
                      <a:pPr algn="ctr" fontAlgn="b"/>
                      <a:r>
                        <a:rPr lang="en-US" sz="1200" u="none" strike="noStrike" dirty="0">
                          <a:effectLst/>
                        </a:rPr>
                        <a:t>No</a:t>
                      </a:r>
                      <a:endParaRPr lang="en-US" sz="1200" b="0" i="0" u="none" strike="noStrike" dirty="0">
                        <a:solidFill>
                          <a:srgbClr val="000000"/>
                        </a:solidFill>
                        <a:effectLst/>
                        <a:latin typeface="Calibri" panose="020F0502020204030204" pitchFamily="34" charset="0"/>
                      </a:endParaRPr>
                    </a:p>
                  </a:txBody>
                  <a:tcPr marL="4281" marR="4281" marT="4281" marB="0" anchor="b"/>
                </a:tc>
                <a:extLst>
                  <a:ext uri="{0D108BD9-81ED-4DB2-BD59-A6C34878D82A}">
                    <a16:rowId xmlns:a16="http://schemas.microsoft.com/office/drawing/2014/main" val="165022"/>
                  </a:ext>
                </a:extLst>
              </a:tr>
            </a:tbl>
          </a:graphicData>
        </a:graphic>
      </p:graphicFrame>
    </p:spTree>
    <p:extLst>
      <p:ext uri="{BB962C8B-B14F-4D97-AF65-F5344CB8AC3E}">
        <p14:creationId xmlns:p14="http://schemas.microsoft.com/office/powerpoint/2010/main" val="753941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3" y="2329732"/>
            <a:ext cx="9755640" cy="4049034"/>
          </a:xfrm>
        </p:spPr>
        <p:txBody>
          <a:bodyPr>
            <a:normAutofit/>
          </a:bodyPr>
          <a:lstStyle/>
          <a:p>
            <a:pPr marL="0" indent="0">
              <a:buNone/>
            </a:pPr>
            <a:r>
              <a:rPr lang="en-US" dirty="0"/>
              <a:t>VIRGINIA MATT REYNOLDS</a:t>
            </a:r>
          </a:p>
          <a:p>
            <a:r>
              <a:rPr lang="en-US" dirty="0" smtClean="0"/>
              <a:t>Does </a:t>
            </a:r>
            <a:r>
              <a:rPr lang="en-US" dirty="0"/>
              <a:t>your DOT purchase utility specific easements on behalf of utility companies? Yes only as a replacement of an existing easement</a:t>
            </a:r>
          </a:p>
          <a:p>
            <a:r>
              <a:rPr lang="en-US" dirty="0" smtClean="0"/>
              <a:t>Does </a:t>
            </a:r>
            <a:r>
              <a:rPr lang="en-US" dirty="0"/>
              <a:t> your DOT retain the easement and permit access to it or does the easement transfer to the company occupying it? VDOT retains</a:t>
            </a:r>
            <a:r>
              <a:rPr lang="en-US" dirty="0" smtClean="0"/>
              <a:t>.  *Pursuant to an explicit state law.</a:t>
            </a:r>
            <a:endParaRPr lang="en-US" dirty="0"/>
          </a:p>
          <a:p>
            <a:r>
              <a:rPr lang="en-US" dirty="0" smtClean="0"/>
              <a:t>Does </a:t>
            </a:r>
            <a:r>
              <a:rPr lang="en-US" dirty="0"/>
              <a:t>your DOT acquire this easement to replace existing easement only? Yes</a:t>
            </a:r>
          </a:p>
          <a:p>
            <a:r>
              <a:rPr lang="en-US" dirty="0" smtClean="0"/>
              <a:t>Would </a:t>
            </a:r>
            <a:r>
              <a:rPr lang="en-US" dirty="0"/>
              <a:t>your DOT be able to acquire a utility specific easement if the company had no easement (had no property right) prior to relocation? Not as a policy.</a:t>
            </a:r>
          </a:p>
          <a:p>
            <a:r>
              <a:rPr lang="en-US" dirty="0" smtClean="0"/>
              <a:t>Is </a:t>
            </a:r>
            <a:r>
              <a:rPr lang="en-US" dirty="0"/>
              <a:t>this considered a betterment if the utility occupied no easement (had no property right) prior to relocation? It would be if </a:t>
            </a:r>
            <a:r>
              <a:rPr lang="en-US" dirty="0" smtClean="0"/>
              <a:t>done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3" y="56379"/>
            <a:ext cx="4605748" cy="1446550"/>
          </a:xfrm>
          <a:prstGeom prst="rect">
            <a:avLst/>
          </a:prstGeom>
          <a:noFill/>
        </p:spPr>
        <p:txBody>
          <a:bodyPr wrap="none" lIns="91440" tIns="45720" rIns="91440" bIns="45720">
            <a:spAutoFit/>
          </a:bodyPr>
          <a:lstStyle/>
          <a:p>
            <a:pPr algn="ctr"/>
            <a:r>
              <a:rPr lang="en-US" sz="4400" dirty="0" smtClean="0"/>
              <a:t>Replacement</a:t>
            </a:r>
          </a:p>
          <a:p>
            <a:pPr algn="ctr"/>
            <a:r>
              <a:rPr lang="en-US" sz="4400" dirty="0" smtClean="0"/>
              <a:t>Utility Easements</a:t>
            </a:r>
          </a:p>
        </p:txBody>
      </p:sp>
    </p:spTree>
    <p:extLst>
      <p:ext uri="{BB962C8B-B14F-4D97-AF65-F5344CB8AC3E}">
        <p14:creationId xmlns:p14="http://schemas.microsoft.com/office/powerpoint/2010/main" val="1733839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3" y="56379"/>
            <a:ext cx="4605748" cy="1446550"/>
          </a:xfrm>
          <a:prstGeom prst="rect">
            <a:avLst/>
          </a:prstGeom>
          <a:noFill/>
        </p:spPr>
        <p:txBody>
          <a:bodyPr wrap="none" lIns="91440" tIns="45720" rIns="91440" bIns="45720">
            <a:spAutoFit/>
          </a:bodyPr>
          <a:lstStyle/>
          <a:p>
            <a:pPr algn="ctr"/>
            <a:r>
              <a:rPr lang="en-US" sz="4400" dirty="0" smtClean="0"/>
              <a:t>Replacement </a:t>
            </a:r>
          </a:p>
          <a:p>
            <a:pPr algn="ctr"/>
            <a:r>
              <a:rPr lang="en-US" sz="4400" dirty="0" smtClean="0"/>
              <a:t>Utility Easements</a:t>
            </a:r>
          </a:p>
        </p:txBody>
      </p:sp>
      <p:graphicFrame>
        <p:nvGraphicFramePr>
          <p:cNvPr id="4" name="Object 3"/>
          <p:cNvGraphicFramePr>
            <a:graphicFrameLocks noChangeAspect="1"/>
          </p:cNvGraphicFramePr>
          <p:nvPr>
            <p:extLst>
              <p:ext uri="{D42A27DB-BD31-4B8C-83A1-F6EECF244321}">
                <p14:modId xmlns:p14="http://schemas.microsoft.com/office/powerpoint/2010/main" val="1071103558"/>
              </p:ext>
            </p:extLst>
          </p:nvPr>
        </p:nvGraphicFramePr>
        <p:xfrm>
          <a:off x="3278909" y="-21103"/>
          <a:ext cx="8913091" cy="6879103"/>
        </p:xfrm>
        <a:graphic>
          <a:graphicData uri="http://schemas.openxmlformats.org/presentationml/2006/ole">
            <mc:AlternateContent xmlns:mc="http://schemas.openxmlformats.org/markup-compatibility/2006">
              <mc:Choice xmlns:v="urn:schemas-microsoft-com:vml" Requires="v">
                <p:oleObj spid="_x0000_s6183" name="Acrobat Document" r:id="rId4" imgW="5029026" imgH="3886200" progId="AcroExch.Document.11">
                  <p:embed/>
                </p:oleObj>
              </mc:Choice>
              <mc:Fallback>
                <p:oleObj name="Acrobat Document" r:id="rId4" imgW="5029026" imgH="3886200" progId="AcroExch.Document.11">
                  <p:embed/>
                  <p:pic>
                    <p:nvPicPr>
                      <p:cNvPr id="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8909" y="-21103"/>
                        <a:ext cx="8913091" cy="6879103"/>
                      </a:xfrm>
                      <a:prstGeom prst="rect">
                        <a:avLst/>
                      </a:prstGeom>
                      <a:noFill/>
                      <a:extLst/>
                    </p:spPr>
                  </p:pic>
                </p:oleObj>
              </mc:Fallback>
            </mc:AlternateContent>
          </a:graphicData>
        </a:graphic>
      </p:graphicFrame>
      <p:sp>
        <p:nvSpPr>
          <p:cNvPr id="7" name="Content Placeholder 4"/>
          <p:cNvSpPr txBox="1">
            <a:spLocks/>
          </p:cNvSpPr>
          <p:nvPr/>
        </p:nvSpPr>
        <p:spPr>
          <a:xfrm>
            <a:off x="389615" y="2015492"/>
            <a:ext cx="2602968" cy="43575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UTAH ALANA SPENDLOVE</a:t>
            </a:r>
          </a:p>
          <a:p>
            <a:r>
              <a:rPr lang="en-US" dirty="0" smtClean="0"/>
              <a:t>We have regulations (</a:t>
            </a:r>
            <a:r>
              <a:rPr lang="en-US" u="sng" dirty="0" smtClean="0">
                <a:hlinkClick r:id="rId6"/>
              </a:rPr>
              <a:t>Utah Admin Rule R930-8-7. Replacement of Property Rights</a:t>
            </a:r>
            <a:r>
              <a:rPr lang="en-US" dirty="0" smtClean="0"/>
              <a:t>) that gives us the authority to purchase replacement easements on behalf of utility owners. </a:t>
            </a:r>
          </a:p>
        </p:txBody>
      </p:sp>
    </p:spTree>
    <p:extLst>
      <p:ext uri="{BB962C8B-B14F-4D97-AF65-F5344CB8AC3E}">
        <p14:creationId xmlns:p14="http://schemas.microsoft.com/office/powerpoint/2010/main" val="1674205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362" y="2529840"/>
            <a:ext cx="10387717" cy="3914529"/>
          </a:xfrm>
          <a:solidFill>
            <a:schemeClr val="bg1"/>
          </a:solidFill>
        </p:spPr>
        <p:txBody>
          <a:bodyPr>
            <a:noAutofit/>
          </a:bodyPr>
          <a:lstStyle/>
          <a:p>
            <a:r>
              <a:rPr lang="en-US" sz="4400" dirty="0" smtClean="0"/>
              <a:t>Can be acquired only to replace an existing easement.</a:t>
            </a:r>
          </a:p>
          <a:p>
            <a:r>
              <a:rPr lang="en-US" sz="4400" dirty="0" smtClean="0"/>
              <a:t>Must be specific to a utility company.</a:t>
            </a:r>
          </a:p>
          <a:p>
            <a:r>
              <a:rPr lang="en-US" sz="4400" dirty="0" smtClean="0"/>
              <a:t>KYTC must transfer the easement to the utility if KYTC acquires it.  </a:t>
            </a:r>
            <a:endParaRPr lang="en-US" sz="44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885960" y="56379"/>
            <a:ext cx="6310894" cy="1446550"/>
          </a:xfrm>
          <a:prstGeom prst="rect">
            <a:avLst/>
          </a:prstGeom>
          <a:noFill/>
        </p:spPr>
        <p:txBody>
          <a:bodyPr wrap="none" lIns="91440" tIns="45720" rIns="91440" bIns="45720">
            <a:spAutoFit/>
          </a:bodyPr>
          <a:lstStyle/>
          <a:p>
            <a:pPr algn="ctr"/>
            <a:r>
              <a:rPr lang="en-US" sz="4400" dirty="0" smtClean="0"/>
              <a:t>Replacement Easements</a:t>
            </a:r>
          </a:p>
          <a:p>
            <a:pPr algn="ctr"/>
            <a:r>
              <a:rPr lang="en-US" sz="4400" dirty="0" smtClean="0"/>
              <a:t>Conclusion </a:t>
            </a:r>
          </a:p>
        </p:txBody>
      </p:sp>
    </p:spTree>
    <p:extLst>
      <p:ext uri="{BB962C8B-B14F-4D97-AF65-F5344CB8AC3E}">
        <p14:creationId xmlns:p14="http://schemas.microsoft.com/office/powerpoint/2010/main" val="4270935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4" name="Rectangle 3"/>
          <p:cNvSpPr/>
          <p:nvPr/>
        </p:nvSpPr>
        <p:spPr>
          <a:xfrm>
            <a:off x="370490" y="2510019"/>
            <a:ext cx="4605748" cy="1446550"/>
          </a:xfrm>
          <a:prstGeom prst="rect">
            <a:avLst/>
          </a:prstGeom>
          <a:noFill/>
        </p:spPr>
        <p:txBody>
          <a:bodyPr wrap="none" lIns="91440" tIns="45720" rIns="91440" bIns="45720">
            <a:spAutoFit/>
          </a:bodyPr>
          <a:lstStyle/>
          <a:p>
            <a:pPr algn="ctr"/>
            <a:r>
              <a:rPr lang="en-US" sz="4400" dirty="0" smtClean="0"/>
              <a:t>Joint Use</a:t>
            </a:r>
          </a:p>
          <a:p>
            <a:pPr algn="ctr"/>
            <a:r>
              <a:rPr lang="en-US" sz="4400" dirty="0" smtClean="0"/>
              <a:t>Utility Easements</a:t>
            </a:r>
          </a:p>
        </p:txBody>
      </p:sp>
    </p:spTree>
    <p:extLst>
      <p:ext uri="{BB962C8B-B14F-4D97-AF65-F5344CB8AC3E}">
        <p14:creationId xmlns:p14="http://schemas.microsoft.com/office/powerpoint/2010/main" val="3584917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8883" y="2015493"/>
            <a:ext cx="8884560" cy="4743116"/>
          </a:xfrm>
        </p:spPr>
        <p:txBody>
          <a:bodyPr>
            <a:noAutofit/>
          </a:bodyPr>
          <a:lstStyle/>
          <a:p>
            <a:r>
              <a:rPr lang="en-US" sz="4000" dirty="0" smtClean="0"/>
              <a:t>Public </a:t>
            </a:r>
            <a:r>
              <a:rPr lang="en-US" sz="4000" dirty="0"/>
              <a:t>utility companies (municipals, non-profits) are reimbursable regardless of property right.  </a:t>
            </a:r>
            <a:endParaRPr lang="en-US" sz="4000" dirty="0" smtClean="0"/>
          </a:p>
          <a:p>
            <a:r>
              <a:rPr lang="en-US" sz="4000" dirty="0" smtClean="0"/>
              <a:t>Private </a:t>
            </a:r>
            <a:r>
              <a:rPr lang="en-US" sz="4000" dirty="0"/>
              <a:t>for profit utilities are reimbursable when they occupy other than public right of way.  </a:t>
            </a:r>
            <a:endParaRPr lang="en-US" sz="4000"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2485784" y="56379"/>
            <a:ext cx="7111242" cy="1446550"/>
          </a:xfrm>
          <a:prstGeom prst="rect">
            <a:avLst/>
          </a:prstGeom>
          <a:noFill/>
        </p:spPr>
        <p:txBody>
          <a:bodyPr wrap="none" lIns="91440" tIns="45720" rIns="91440" bIns="45720">
            <a:spAutoFit/>
          </a:bodyPr>
          <a:lstStyle/>
          <a:p>
            <a:pPr algn="ctr"/>
            <a:r>
              <a:rPr lang="en-US" sz="4400" dirty="0" smtClean="0"/>
              <a:t>Joint Use Utility Easements</a:t>
            </a:r>
          </a:p>
          <a:p>
            <a:pPr algn="ctr"/>
            <a:r>
              <a:rPr lang="en-US" sz="4400" dirty="0" smtClean="0"/>
              <a:t>Kentucky Statute </a:t>
            </a:r>
          </a:p>
        </p:txBody>
      </p:sp>
    </p:spTree>
    <p:extLst>
      <p:ext uri="{BB962C8B-B14F-4D97-AF65-F5344CB8AC3E}">
        <p14:creationId xmlns:p14="http://schemas.microsoft.com/office/powerpoint/2010/main" val="13078792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0" y="56379"/>
            <a:ext cx="4605748" cy="2123658"/>
          </a:xfrm>
          <a:prstGeom prst="rect">
            <a:avLst/>
          </a:prstGeom>
          <a:noFill/>
        </p:spPr>
        <p:txBody>
          <a:bodyPr wrap="none" lIns="91440" tIns="45720" rIns="91440" bIns="45720">
            <a:spAutoFit/>
          </a:bodyPr>
          <a:lstStyle/>
          <a:p>
            <a:pPr algn="ctr"/>
            <a:r>
              <a:rPr lang="en-US" sz="4400" dirty="0" smtClean="0"/>
              <a:t>Joint Use </a:t>
            </a:r>
          </a:p>
          <a:p>
            <a:pPr algn="ctr"/>
            <a:r>
              <a:rPr lang="en-US" sz="4400" dirty="0" smtClean="0"/>
              <a:t>Utility Easements</a:t>
            </a:r>
          </a:p>
          <a:p>
            <a:pPr algn="ctr"/>
            <a:r>
              <a:rPr lang="en-US" sz="4400" dirty="0" smtClean="0"/>
              <a:t>KENTUCKY</a:t>
            </a:r>
          </a:p>
        </p:txBody>
      </p:sp>
      <p:graphicFrame>
        <p:nvGraphicFramePr>
          <p:cNvPr id="3" name="Table 2"/>
          <p:cNvGraphicFramePr>
            <a:graphicFrameLocks noGrp="1"/>
          </p:cNvGraphicFramePr>
          <p:nvPr>
            <p:extLst/>
          </p:nvPr>
        </p:nvGraphicFramePr>
        <p:xfrm>
          <a:off x="829469" y="2233613"/>
          <a:ext cx="7714923" cy="4433110"/>
        </p:xfrm>
        <a:graphic>
          <a:graphicData uri="http://schemas.openxmlformats.org/drawingml/2006/table">
            <a:tbl>
              <a:tblPr firstRow="1" firstCol="1" bandRow="1">
                <a:tableStyleId>{5C22544A-7EE6-4342-B048-85BDC9FD1C3A}</a:tableStyleId>
              </a:tblPr>
              <a:tblGrid>
                <a:gridCol w="1577860">
                  <a:extLst>
                    <a:ext uri="{9D8B030D-6E8A-4147-A177-3AD203B41FA5}">
                      <a16:colId xmlns:a16="http://schemas.microsoft.com/office/drawing/2014/main" val="2891325159"/>
                    </a:ext>
                  </a:extLst>
                </a:gridCol>
                <a:gridCol w="2281715">
                  <a:extLst>
                    <a:ext uri="{9D8B030D-6E8A-4147-A177-3AD203B41FA5}">
                      <a16:colId xmlns:a16="http://schemas.microsoft.com/office/drawing/2014/main" val="28970458"/>
                    </a:ext>
                  </a:extLst>
                </a:gridCol>
                <a:gridCol w="1947754">
                  <a:extLst>
                    <a:ext uri="{9D8B030D-6E8A-4147-A177-3AD203B41FA5}">
                      <a16:colId xmlns:a16="http://schemas.microsoft.com/office/drawing/2014/main" val="2087208486"/>
                    </a:ext>
                  </a:extLst>
                </a:gridCol>
                <a:gridCol w="821164">
                  <a:extLst>
                    <a:ext uri="{9D8B030D-6E8A-4147-A177-3AD203B41FA5}">
                      <a16:colId xmlns:a16="http://schemas.microsoft.com/office/drawing/2014/main" val="3155416196"/>
                    </a:ext>
                  </a:extLst>
                </a:gridCol>
                <a:gridCol w="1086430">
                  <a:extLst>
                    <a:ext uri="{9D8B030D-6E8A-4147-A177-3AD203B41FA5}">
                      <a16:colId xmlns:a16="http://schemas.microsoft.com/office/drawing/2014/main" val="3494442275"/>
                    </a:ext>
                  </a:extLst>
                </a:gridCol>
              </a:tblGrid>
              <a:tr h="400639">
                <a:tc gridSpan="5">
                  <a:txBody>
                    <a:bodyPr/>
                    <a:lstStyle/>
                    <a:p>
                      <a:pPr marL="0" marR="0" algn="ctr">
                        <a:spcBef>
                          <a:spcPts val="0"/>
                        </a:spcBef>
                        <a:spcAft>
                          <a:spcPts val="0"/>
                        </a:spcAft>
                      </a:pPr>
                      <a:r>
                        <a:rPr lang="en-US" sz="2800" dirty="0">
                          <a:effectLst/>
                        </a:rPr>
                        <a:t>Utility Easements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35479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000">
                          <a:effectLst/>
                        </a:rPr>
                        <a:t>Reimbursable?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139165502"/>
                  </a:ext>
                </a:extLst>
              </a:tr>
              <a:tr h="400639">
                <a:tc>
                  <a:txBody>
                    <a:bodyPr/>
                    <a:lstStyle/>
                    <a:p>
                      <a:pPr marL="0" marR="0" algn="r">
                        <a:spcBef>
                          <a:spcPts val="0"/>
                        </a:spcBef>
                        <a:spcAft>
                          <a:spcPts val="0"/>
                        </a:spcAft>
                      </a:pPr>
                      <a:r>
                        <a:rPr lang="en-US" sz="2000">
                          <a:effectLst/>
                        </a:rPr>
                        <a:t>Utility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Ex Facilities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Relocating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Future?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80991"/>
                  </a:ext>
                </a:extLst>
              </a:tr>
              <a:tr h="400639">
                <a:tc>
                  <a:txBody>
                    <a:bodyPr/>
                    <a:lstStyle/>
                    <a:p>
                      <a:pPr marL="0" marR="0" algn="r">
                        <a:spcBef>
                          <a:spcPts val="0"/>
                        </a:spcBef>
                        <a:spcAft>
                          <a:spcPts val="0"/>
                        </a:spcAft>
                      </a:pPr>
                      <a:r>
                        <a:rPr lang="en-US" sz="2000">
                          <a:effectLst/>
                        </a:rPr>
                        <a:t>Private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817242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NO</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0473733"/>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Other than 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3028434"/>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658305"/>
                  </a:ext>
                </a:extLst>
              </a:tr>
              <a:tr h="400639">
                <a:tc>
                  <a:txBody>
                    <a:bodyPr/>
                    <a:lstStyle/>
                    <a:p>
                      <a:pPr marL="0" marR="0" algn="r">
                        <a:spcBef>
                          <a:spcPts val="0"/>
                        </a:spcBef>
                        <a:spcAft>
                          <a:spcPts val="0"/>
                        </a:spcAft>
                      </a:pPr>
                      <a:r>
                        <a:rPr lang="en-US" sz="2000" dirty="0" smtClean="0">
                          <a:effectLst/>
                        </a:rPr>
                        <a:t>Public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5185218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2453378"/>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Other than 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YES</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867599"/>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82950878"/>
                  </a:ext>
                </a:extLst>
              </a:tr>
            </a:tbl>
          </a:graphicData>
        </a:graphic>
      </p:graphicFrame>
      <p:sp>
        <p:nvSpPr>
          <p:cNvPr id="4" name="Rectangle 1"/>
          <p:cNvSpPr>
            <a:spLocks noChangeArrowheads="1"/>
          </p:cNvSpPr>
          <p:nvPr/>
        </p:nvSpPr>
        <p:spPr bwMode="auto">
          <a:xfrm>
            <a:off x="2659063" y="3052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89287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3" y="2180036"/>
            <a:ext cx="9755640" cy="4677963"/>
          </a:xfrm>
          <a:solidFill>
            <a:schemeClr val="bg1"/>
          </a:solidFill>
        </p:spPr>
        <p:txBody>
          <a:bodyPr>
            <a:noAutofit/>
          </a:bodyPr>
          <a:lstStyle/>
          <a:p>
            <a:pPr marL="0" indent="0">
              <a:buNone/>
            </a:pPr>
            <a:r>
              <a:rPr lang="en-US" b="1" dirty="0" smtClean="0"/>
              <a:t>General </a:t>
            </a:r>
            <a:r>
              <a:rPr lang="en-US" b="1" dirty="0"/>
              <a:t>Utility Easements</a:t>
            </a:r>
          </a:p>
          <a:p>
            <a:pPr lvl="0"/>
            <a:r>
              <a:rPr lang="en-US" dirty="0"/>
              <a:t>Does KYTC have authority to regulate (permit) access to them?  (Written authority</a:t>
            </a:r>
            <a:r>
              <a:rPr lang="en-US" dirty="0" smtClean="0"/>
              <a:t>?)</a:t>
            </a:r>
          </a:p>
          <a:p>
            <a:pPr lvl="1"/>
            <a:r>
              <a:rPr lang="en-US" dirty="0" smtClean="0">
                <a:solidFill>
                  <a:srgbClr val="FF0000"/>
                </a:solidFill>
              </a:rPr>
              <a:t>No we do not.  </a:t>
            </a:r>
          </a:p>
          <a:p>
            <a:pPr lvl="1"/>
            <a:r>
              <a:rPr lang="en-US" dirty="0" smtClean="0">
                <a:solidFill>
                  <a:srgbClr val="FF0000"/>
                </a:solidFill>
              </a:rPr>
              <a:t>We should limit access with the easement description</a:t>
            </a:r>
          </a:p>
          <a:p>
            <a:pPr lvl="1"/>
            <a:r>
              <a:rPr lang="en-US" dirty="0" smtClean="0">
                <a:solidFill>
                  <a:srgbClr val="FF0000"/>
                </a:solidFill>
              </a:rPr>
              <a:t>Transfer to the utility owner</a:t>
            </a:r>
            <a:endParaRPr lang="en-US" dirty="0">
              <a:solidFill>
                <a:srgbClr val="FF0000"/>
              </a:solidFill>
            </a:endParaRPr>
          </a:p>
          <a:p>
            <a:pPr lvl="0"/>
            <a:r>
              <a:rPr lang="en-US" dirty="0"/>
              <a:t>Does KYTC wish to own and permit access to them</a:t>
            </a:r>
            <a:r>
              <a:rPr lang="en-US" dirty="0" smtClean="0"/>
              <a:t>?</a:t>
            </a:r>
          </a:p>
          <a:p>
            <a:pPr lvl="1"/>
            <a:r>
              <a:rPr lang="en-US" dirty="0" smtClean="0">
                <a:solidFill>
                  <a:srgbClr val="FF0000"/>
                </a:solidFill>
              </a:rPr>
              <a:t>No we have no interest in retaining / maintaining these easements.</a:t>
            </a:r>
            <a:endParaRPr lang="en-US" dirty="0">
              <a:solidFill>
                <a:srgbClr val="FF0000"/>
              </a:solidFill>
            </a:endParaRPr>
          </a:p>
          <a:p>
            <a:pPr lvl="0"/>
            <a:r>
              <a:rPr lang="en-US" dirty="0"/>
              <a:t>Is this a betterment if the utility occupied no easement prior to relocation?  </a:t>
            </a:r>
            <a:endParaRPr lang="en-US" dirty="0" smtClean="0"/>
          </a:p>
          <a:p>
            <a:pPr lvl="1"/>
            <a:r>
              <a:rPr lang="en-US" dirty="0">
                <a:solidFill>
                  <a:srgbClr val="FF0000"/>
                </a:solidFill>
              </a:rPr>
              <a:t>Defer to OLS and other DOT assessments but it appears to be a betterment.</a:t>
            </a:r>
          </a:p>
          <a:p>
            <a:pPr lvl="0"/>
            <a:r>
              <a:rPr lang="en-US" dirty="0" smtClean="0"/>
              <a:t>If </a:t>
            </a:r>
            <a:r>
              <a:rPr lang="en-US" dirty="0"/>
              <a:t>so, can Federal funds be used to acquire it</a:t>
            </a:r>
            <a:r>
              <a:rPr lang="en-US" dirty="0" smtClean="0"/>
              <a:t>?</a:t>
            </a:r>
          </a:p>
          <a:p>
            <a:pPr lvl="1"/>
            <a:r>
              <a:rPr lang="en-US" dirty="0" smtClean="0">
                <a:solidFill>
                  <a:srgbClr val="FF0000"/>
                </a:solidFill>
              </a:rPr>
              <a:t>Not if there is betterment</a:t>
            </a:r>
            <a:endParaRPr lang="en-US" dirty="0">
              <a:solidFill>
                <a:srgbClr val="FF0000"/>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738530" y="56379"/>
            <a:ext cx="4605748" cy="2123658"/>
          </a:xfrm>
          <a:prstGeom prst="rect">
            <a:avLst/>
          </a:prstGeom>
          <a:noFill/>
        </p:spPr>
        <p:txBody>
          <a:bodyPr wrap="none" lIns="91440" tIns="45720" rIns="91440" bIns="45720">
            <a:spAutoFit/>
          </a:bodyPr>
          <a:lstStyle/>
          <a:p>
            <a:pPr algn="ctr"/>
            <a:r>
              <a:rPr lang="en-US" sz="4400" dirty="0" smtClean="0"/>
              <a:t>Joint Use </a:t>
            </a:r>
          </a:p>
          <a:p>
            <a:pPr algn="ctr"/>
            <a:r>
              <a:rPr lang="en-US" sz="4400" dirty="0" smtClean="0"/>
              <a:t>Utility Easements</a:t>
            </a:r>
          </a:p>
          <a:p>
            <a:pPr algn="ctr"/>
            <a:r>
              <a:rPr lang="en-US" sz="4400" dirty="0" smtClean="0"/>
              <a:t>KENTUCKY</a:t>
            </a:r>
          </a:p>
        </p:txBody>
      </p:sp>
    </p:spTree>
    <p:extLst>
      <p:ext uri="{BB962C8B-B14F-4D97-AF65-F5344CB8AC3E}">
        <p14:creationId xmlns:p14="http://schemas.microsoft.com/office/powerpoint/2010/main" val="4156473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2" y="1902279"/>
            <a:ext cx="10184631" cy="4955721"/>
          </a:xfrm>
          <a:solidFill>
            <a:schemeClr val="bg1"/>
          </a:solidFill>
        </p:spPr>
        <p:txBody>
          <a:bodyPr>
            <a:noAutofit/>
          </a:bodyPr>
          <a:lstStyle/>
          <a:p>
            <a:pPr lvl="0"/>
            <a:r>
              <a:rPr lang="en-US" sz="2400" dirty="0" smtClean="0"/>
              <a:t>Does </a:t>
            </a:r>
            <a:r>
              <a:rPr lang="en-US" sz="2400" dirty="0"/>
              <a:t>your DOT purchase joint use easements? </a:t>
            </a:r>
            <a:endParaRPr lang="en-US" sz="2400" dirty="0" smtClean="0"/>
          </a:p>
          <a:p>
            <a:pPr lvl="0"/>
            <a:r>
              <a:rPr lang="en-US" sz="2400" dirty="0" smtClean="0"/>
              <a:t>Does </a:t>
            </a:r>
            <a:r>
              <a:rPr lang="en-US" sz="2400" dirty="0"/>
              <a:t>your DOT regulate (permit) access to them?  (If so, is it written authority?) </a:t>
            </a:r>
            <a:endParaRPr lang="en-US" sz="2400" dirty="0" smtClean="0"/>
          </a:p>
          <a:p>
            <a:pPr lvl="0"/>
            <a:r>
              <a:rPr lang="en-US" sz="2400" dirty="0" smtClean="0"/>
              <a:t>Does </a:t>
            </a:r>
            <a:r>
              <a:rPr lang="en-US" sz="2400" dirty="0"/>
              <a:t> your DOT retain the easement and permit access to it or does the easement transfer to one of the companies occupying it? </a:t>
            </a:r>
            <a:endParaRPr lang="en-US" sz="2400" dirty="0" smtClean="0"/>
          </a:p>
          <a:p>
            <a:pPr lvl="0"/>
            <a:r>
              <a:rPr lang="en-US" sz="2400" dirty="0" smtClean="0"/>
              <a:t>Does </a:t>
            </a:r>
            <a:r>
              <a:rPr lang="en-US" sz="2400" dirty="0"/>
              <a:t>your DOT permit a utility to occupy it when they had no easement (had no property right) prior to relocation?  </a:t>
            </a:r>
            <a:endParaRPr lang="en-US" sz="2400" dirty="0" smtClean="0"/>
          </a:p>
          <a:p>
            <a:pPr lvl="0"/>
            <a:r>
              <a:rPr lang="en-US" sz="2400" dirty="0" smtClean="0"/>
              <a:t>If </a:t>
            </a:r>
            <a:r>
              <a:rPr lang="en-US" sz="2400" dirty="0"/>
              <a:t>so, how do you track whom is reimbursable and whom is not if impacted in the future? </a:t>
            </a:r>
            <a:endParaRPr lang="en-US" sz="2400" dirty="0" smtClean="0"/>
          </a:p>
          <a:p>
            <a:pPr lvl="0"/>
            <a:r>
              <a:rPr lang="en-US" sz="2400" dirty="0" smtClean="0"/>
              <a:t>Is </a:t>
            </a:r>
            <a:r>
              <a:rPr lang="en-US" sz="2400" dirty="0"/>
              <a:t>this a betterment if the utility occupied no easement (had no property right) prior to relocation</a:t>
            </a:r>
            <a:r>
              <a:rPr lang="en-US" sz="2400" dirty="0" smtClean="0"/>
              <a:t>?</a:t>
            </a:r>
            <a:endParaRPr lang="en-US" sz="24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83" y="56379"/>
            <a:ext cx="6040436" cy="1446550"/>
          </a:xfrm>
          <a:prstGeom prst="rect">
            <a:avLst/>
          </a:prstGeom>
          <a:noFill/>
        </p:spPr>
        <p:txBody>
          <a:bodyPr wrap="none" lIns="91440" tIns="45720" rIns="91440" bIns="45720">
            <a:spAutoFit/>
          </a:bodyPr>
          <a:lstStyle/>
          <a:p>
            <a:pPr algn="ctr"/>
            <a:r>
              <a:rPr lang="en-US" sz="4400" dirty="0" smtClean="0"/>
              <a:t>Joint Utility Easements</a:t>
            </a:r>
          </a:p>
          <a:p>
            <a:pPr algn="ctr"/>
            <a:r>
              <a:rPr lang="en-US" sz="4400" b="0" cap="none" spc="0" dirty="0" smtClean="0">
                <a:ln w="0"/>
                <a:solidFill>
                  <a:schemeClr val="tx1"/>
                </a:solidFill>
                <a:effectLst>
                  <a:outerShdw blurRad="38100" dist="19050" dir="2700000" algn="tl" rotWithShape="0">
                    <a:schemeClr val="dk1">
                      <a:alpha val="40000"/>
                    </a:schemeClr>
                  </a:outerShdw>
                </a:effectLst>
              </a:rPr>
              <a:t>QUESTIONS ASKED</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0723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86" y="56379"/>
            <a:ext cx="6040436" cy="769441"/>
          </a:xfrm>
          <a:prstGeom prst="rect">
            <a:avLst/>
          </a:prstGeom>
          <a:noFill/>
        </p:spPr>
        <p:txBody>
          <a:bodyPr wrap="none" lIns="91440" tIns="45720" rIns="91440" bIns="45720">
            <a:spAutoFit/>
          </a:bodyPr>
          <a:lstStyle/>
          <a:p>
            <a:pPr algn="ctr"/>
            <a:r>
              <a:rPr lang="en-US" sz="4400" dirty="0" smtClean="0"/>
              <a:t>Joint Utility Easements</a:t>
            </a:r>
            <a:endParaRPr lang="en-US" sz="115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1134358688"/>
              </p:ext>
            </p:extLst>
          </p:nvPr>
        </p:nvGraphicFramePr>
        <p:xfrm>
          <a:off x="0" y="1881780"/>
          <a:ext cx="12192001" cy="4976219"/>
        </p:xfrm>
        <a:graphic>
          <a:graphicData uri="http://schemas.openxmlformats.org/drawingml/2006/table">
            <a:tbl>
              <a:tblPr>
                <a:tableStyleId>{5C22544A-7EE6-4342-B048-85BDC9FD1C3A}</a:tableStyleId>
              </a:tblPr>
              <a:tblGrid>
                <a:gridCol w="1070144">
                  <a:extLst>
                    <a:ext uri="{9D8B030D-6E8A-4147-A177-3AD203B41FA5}">
                      <a16:colId xmlns:a16="http://schemas.microsoft.com/office/drawing/2014/main" val="1075003454"/>
                    </a:ext>
                  </a:extLst>
                </a:gridCol>
                <a:gridCol w="1095623">
                  <a:extLst>
                    <a:ext uri="{9D8B030D-6E8A-4147-A177-3AD203B41FA5}">
                      <a16:colId xmlns:a16="http://schemas.microsoft.com/office/drawing/2014/main" val="2309654438"/>
                    </a:ext>
                  </a:extLst>
                </a:gridCol>
                <a:gridCol w="605141">
                  <a:extLst>
                    <a:ext uri="{9D8B030D-6E8A-4147-A177-3AD203B41FA5}">
                      <a16:colId xmlns:a16="http://schemas.microsoft.com/office/drawing/2014/main" val="4161586354"/>
                    </a:ext>
                  </a:extLst>
                </a:gridCol>
                <a:gridCol w="879047">
                  <a:extLst>
                    <a:ext uri="{9D8B030D-6E8A-4147-A177-3AD203B41FA5}">
                      <a16:colId xmlns:a16="http://schemas.microsoft.com/office/drawing/2014/main" val="326028957"/>
                    </a:ext>
                  </a:extLst>
                </a:gridCol>
                <a:gridCol w="586032">
                  <a:extLst>
                    <a:ext uri="{9D8B030D-6E8A-4147-A177-3AD203B41FA5}">
                      <a16:colId xmlns:a16="http://schemas.microsoft.com/office/drawing/2014/main" val="133166007"/>
                    </a:ext>
                  </a:extLst>
                </a:gridCol>
                <a:gridCol w="898157">
                  <a:extLst>
                    <a:ext uri="{9D8B030D-6E8A-4147-A177-3AD203B41FA5}">
                      <a16:colId xmlns:a16="http://schemas.microsoft.com/office/drawing/2014/main" val="3529796772"/>
                    </a:ext>
                  </a:extLst>
                </a:gridCol>
                <a:gridCol w="898157">
                  <a:extLst>
                    <a:ext uri="{9D8B030D-6E8A-4147-A177-3AD203B41FA5}">
                      <a16:colId xmlns:a16="http://schemas.microsoft.com/office/drawing/2014/main" val="1926843227"/>
                    </a:ext>
                  </a:extLst>
                </a:gridCol>
                <a:gridCol w="719800">
                  <a:extLst>
                    <a:ext uri="{9D8B030D-6E8A-4147-A177-3AD203B41FA5}">
                      <a16:colId xmlns:a16="http://schemas.microsoft.com/office/drawing/2014/main" val="3278738299"/>
                    </a:ext>
                  </a:extLst>
                </a:gridCol>
                <a:gridCol w="719800">
                  <a:extLst>
                    <a:ext uri="{9D8B030D-6E8A-4147-A177-3AD203B41FA5}">
                      <a16:colId xmlns:a16="http://schemas.microsoft.com/office/drawing/2014/main" val="1238043695"/>
                    </a:ext>
                  </a:extLst>
                </a:gridCol>
                <a:gridCol w="3121253">
                  <a:extLst>
                    <a:ext uri="{9D8B030D-6E8A-4147-A177-3AD203B41FA5}">
                      <a16:colId xmlns:a16="http://schemas.microsoft.com/office/drawing/2014/main" val="874900434"/>
                    </a:ext>
                  </a:extLst>
                </a:gridCol>
                <a:gridCol w="363085">
                  <a:extLst>
                    <a:ext uri="{9D8B030D-6E8A-4147-A177-3AD203B41FA5}">
                      <a16:colId xmlns:a16="http://schemas.microsoft.com/office/drawing/2014/main" val="3986798915"/>
                    </a:ext>
                  </a:extLst>
                </a:gridCol>
                <a:gridCol w="617881">
                  <a:extLst>
                    <a:ext uri="{9D8B030D-6E8A-4147-A177-3AD203B41FA5}">
                      <a16:colId xmlns:a16="http://schemas.microsoft.com/office/drawing/2014/main" val="2444603643"/>
                    </a:ext>
                  </a:extLst>
                </a:gridCol>
                <a:gridCol w="617881">
                  <a:extLst>
                    <a:ext uri="{9D8B030D-6E8A-4147-A177-3AD203B41FA5}">
                      <a16:colId xmlns:a16="http://schemas.microsoft.com/office/drawing/2014/main" val="2711318277"/>
                    </a:ext>
                  </a:extLst>
                </a:gridCol>
              </a:tblGrid>
              <a:tr h="1106753">
                <a:tc>
                  <a:txBody>
                    <a:bodyPr/>
                    <a:lstStyle/>
                    <a:p>
                      <a:pPr algn="r" fontAlgn="b"/>
                      <a:r>
                        <a:rPr lang="en-US" sz="1050" u="none" strike="noStrike" dirty="0">
                          <a:effectLst/>
                        </a:rPr>
                        <a:t>State</a:t>
                      </a:r>
                      <a:endParaRPr lang="en-US" sz="1050" b="0" i="0" u="none" strike="noStrike" dirty="0">
                        <a:solidFill>
                          <a:srgbClr val="000000"/>
                        </a:solidFill>
                        <a:effectLst/>
                        <a:latin typeface="Calibri" panose="020F0502020204030204" pitchFamily="34" charset="0"/>
                      </a:endParaRPr>
                    </a:p>
                  </a:txBody>
                  <a:tcPr marL="3594" marR="3594" marT="3594" marB="0" anchor="b"/>
                </a:tc>
                <a:tc gridSpan="2">
                  <a:txBody>
                    <a:bodyPr/>
                    <a:lstStyle/>
                    <a:p>
                      <a:pPr algn="ctr" fontAlgn="b"/>
                      <a:r>
                        <a:rPr lang="en-US" sz="1050" u="none" strike="noStrike">
                          <a:effectLst/>
                        </a:rPr>
                        <a:t>Does your DOT purchase joint use easements?</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hMerge="1">
                  <a:txBody>
                    <a:bodyPr/>
                    <a:lstStyle/>
                    <a:p>
                      <a:endParaRPr lang="en-US"/>
                    </a:p>
                  </a:txBody>
                  <a:tcPr/>
                </a:tc>
                <a:tc gridSpan="2">
                  <a:txBody>
                    <a:bodyPr/>
                    <a:lstStyle/>
                    <a:p>
                      <a:pPr algn="ctr" fontAlgn="b"/>
                      <a:r>
                        <a:rPr lang="en-US" sz="1050" u="none" strike="noStrike">
                          <a:effectLst/>
                        </a:rPr>
                        <a:t>Does your DOT regulate (permit) access to them?  (If so, is it written authority?) </a:t>
                      </a:r>
                      <a:endParaRPr lang="en-US" sz="1050" b="0" i="0" u="none" strike="noStrike">
                        <a:solidFill>
                          <a:srgbClr val="000000"/>
                        </a:solidFill>
                        <a:effectLst/>
                        <a:latin typeface="Calibri" panose="020F0502020204030204" pitchFamily="34" charset="0"/>
                      </a:endParaRPr>
                    </a:p>
                  </a:txBody>
                  <a:tcPr marL="3594" marR="3594" marT="3594" marB="0" anchor="b"/>
                </a:tc>
                <a:tc hMerge="1">
                  <a:txBody>
                    <a:bodyPr/>
                    <a:lstStyle/>
                    <a:p>
                      <a:endParaRPr lang="en-US"/>
                    </a:p>
                  </a:txBody>
                  <a:tcPr/>
                </a:tc>
                <a:tc gridSpan="2">
                  <a:txBody>
                    <a:bodyPr/>
                    <a:lstStyle/>
                    <a:p>
                      <a:pPr algn="ctr" fontAlgn="b"/>
                      <a:r>
                        <a:rPr lang="en-US" sz="1050" u="none" strike="noStrike">
                          <a:effectLst/>
                        </a:rPr>
                        <a:t>Does  your DOT retain the easement and permit access to it as opposed to easement transferring to one of the companies occupying it?</a:t>
                      </a:r>
                      <a:endParaRPr lang="en-US" sz="1050" b="0" i="0" u="none" strike="noStrike">
                        <a:solidFill>
                          <a:srgbClr val="000000"/>
                        </a:solidFill>
                        <a:effectLst/>
                        <a:latin typeface="Calibri" panose="020F0502020204030204" pitchFamily="34" charset="0"/>
                      </a:endParaRPr>
                    </a:p>
                  </a:txBody>
                  <a:tcPr marL="3594" marR="3594" marT="3594" marB="0" anchor="b"/>
                </a:tc>
                <a:tc hMerge="1">
                  <a:txBody>
                    <a:bodyPr/>
                    <a:lstStyle/>
                    <a:p>
                      <a:endParaRPr lang="en-US"/>
                    </a:p>
                  </a:txBody>
                  <a:tcPr/>
                </a:tc>
                <a:tc gridSpan="2">
                  <a:txBody>
                    <a:bodyPr/>
                    <a:lstStyle/>
                    <a:p>
                      <a:pPr algn="ctr" fontAlgn="b"/>
                      <a:r>
                        <a:rPr lang="en-US" sz="1050" u="none" strike="noStrike">
                          <a:effectLst/>
                        </a:rPr>
                        <a:t>Does your DOT permit a utility to occupy it when they had no easement (had no property right) prior to relocation?  </a:t>
                      </a:r>
                      <a:endParaRPr lang="en-US" sz="1050" b="0" i="0" u="none" strike="noStrike">
                        <a:solidFill>
                          <a:srgbClr val="000000"/>
                        </a:solidFill>
                        <a:effectLst/>
                        <a:latin typeface="Calibri" panose="020F0502020204030204" pitchFamily="34" charset="0"/>
                      </a:endParaRPr>
                    </a:p>
                  </a:txBody>
                  <a:tcPr marL="3594" marR="3594" marT="3594" marB="0" anchor="b"/>
                </a:tc>
                <a:tc hMerge="1">
                  <a:txBody>
                    <a:bodyPr/>
                    <a:lstStyle/>
                    <a:p>
                      <a:endParaRPr lang="en-US"/>
                    </a:p>
                  </a:txBody>
                  <a:tcPr/>
                </a:tc>
                <a:tc gridSpan="2">
                  <a:txBody>
                    <a:bodyPr/>
                    <a:lstStyle/>
                    <a:p>
                      <a:pPr algn="ctr" fontAlgn="b"/>
                      <a:r>
                        <a:rPr lang="en-US" sz="1050" u="none" strike="noStrike" dirty="0">
                          <a:effectLst/>
                        </a:rPr>
                        <a:t>If so, how do you track whom is reimbursable and whom is not if impacted in the future?</a:t>
                      </a:r>
                      <a:endParaRPr lang="en-US" sz="1050" b="0" i="0" u="none" strike="noStrike" dirty="0">
                        <a:solidFill>
                          <a:srgbClr val="000000"/>
                        </a:solidFill>
                        <a:effectLst/>
                        <a:latin typeface="Calibri" panose="020F0502020204030204" pitchFamily="34" charset="0"/>
                      </a:endParaRPr>
                    </a:p>
                  </a:txBody>
                  <a:tcPr marL="3594" marR="3594" marT="3594" marB="0" anchor="b"/>
                </a:tc>
                <a:tc hMerge="1">
                  <a:txBody>
                    <a:bodyPr/>
                    <a:lstStyle/>
                    <a:p>
                      <a:endParaRPr lang="en-US"/>
                    </a:p>
                  </a:txBody>
                  <a:tcPr/>
                </a:tc>
                <a:tc gridSpan="2">
                  <a:txBody>
                    <a:bodyPr/>
                    <a:lstStyle/>
                    <a:p>
                      <a:pPr algn="ctr" fontAlgn="b"/>
                      <a:r>
                        <a:rPr lang="en-US" sz="1050" u="none" strike="noStrike">
                          <a:effectLst/>
                        </a:rPr>
                        <a:t>Is this a betterment if the utility occupied no easement (had no property right) prior to relocation?  </a:t>
                      </a:r>
                      <a:endParaRPr lang="en-US" sz="1050" b="0" i="0" u="none" strike="noStrike">
                        <a:solidFill>
                          <a:srgbClr val="000000"/>
                        </a:solidFill>
                        <a:effectLst/>
                        <a:latin typeface="Calibri" panose="020F0502020204030204" pitchFamily="34" charset="0"/>
                      </a:endParaRPr>
                    </a:p>
                  </a:txBody>
                  <a:tcPr marL="3594" marR="3594" marT="3594" marB="0" anchor="b"/>
                </a:tc>
                <a:tc hMerge="1">
                  <a:txBody>
                    <a:bodyPr/>
                    <a:lstStyle/>
                    <a:p>
                      <a:endParaRPr lang="en-US"/>
                    </a:p>
                  </a:txBody>
                  <a:tcPr/>
                </a:tc>
                <a:extLst>
                  <a:ext uri="{0D108BD9-81ED-4DB2-BD59-A6C34878D82A}">
                    <a16:rowId xmlns:a16="http://schemas.microsoft.com/office/drawing/2014/main" val="4144720117"/>
                  </a:ext>
                </a:extLst>
              </a:tr>
              <a:tr h="249643">
                <a:tc>
                  <a:txBody>
                    <a:bodyPr/>
                    <a:lstStyle/>
                    <a:p>
                      <a:pPr algn="r" fontAlgn="b"/>
                      <a:r>
                        <a:rPr lang="en-US" sz="1050" u="none" strike="noStrike">
                          <a:effectLst/>
                        </a:rPr>
                        <a:t>DOT</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Text</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1643309666"/>
                  </a:ext>
                </a:extLst>
              </a:tr>
              <a:tr h="241321">
                <a:tc>
                  <a:txBody>
                    <a:bodyPr/>
                    <a:lstStyle/>
                    <a:p>
                      <a:pPr algn="r" fontAlgn="b"/>
                      <a:r>
                        <a:rPr lang="en-US" sz="1050" u="none" strike="noStrike">
                          <a:effectLst/>
                        </a:rPr>
                        <a:t>Pennsylvania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860605339"/>
                  </a:ext>
                </a:extLst>
              </a:tr>
              <a:tr h="241321">
                <a:tc>
                  <a:txBody>
                    <a:bodyPr/>
                    <a:lstStyle/>
                    <a:p>
                      <a:pPr algn="r" fontAlgn="b"/>
                      <a:r>
                        <a:rPr lang="en-US" sz="1050" u="none" strike="noStrike">
                          <a:effectLst/>
                        </a:rPr>
                        <a:t>Oregon</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4011965994"/>
                  </a:ext>
                </a:extLst>
              </a:tr>
              <a:tr h="965288">
                <a:tc>
                  <a:txBody>
                    <a:bodyPr/>
                    <a:lstStyle/>
                    <a:p>
                      <a:pPr algn="r" fontAlgn="b"/>
                      <a:r>
                        <a:rPr lang="en-US" sz="1050" u="none" strike="noStrike" dirty="0">
                          <a:effectLst/>
                        </a:rPr>
                        <a:t>Virginia</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VDOT requires a copy of recorded </a:t>
                      </a:r>
                      <a:r>
                        <a:rPr lang="en-US" sz="1050" u="none" strike="noStrike" dirty="0" err="1">
                          <a:effectLst/>
                        </a:rPr>
                        <a:t>easments</a:t>
                      </a:r>
                      <a:r>
                        <a:rPr lang="en-US" sz="1050" u="none" strike="noStrike" dirty="0">
                          <a:effectLst/>
                        </a:rPr>
                        <a:t> to demonstrate reimbursable.  Joint Use easement use is not reimbursable unless it overlaps an easement in the company's name.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tc>
                  <a:txBody>
                    <a:bodyPr/>
                    <a:lstStyle/>
                    <a:p>
                      <a:pPr algn="ctr" fontAlgn="b"/>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00FFFF"/>
                    </a:solidFill>
                  </a:tcPr>
                </a:tc>
                <a:extLst>
                  <a:ext uri="{0D108BD9-81ED-4DB2-BD59-A6C34878D82A}">
                    <a16:rowId xmlns:a16="http://schemas.microsoft.com/office/drawing/2014/main" val="1989850773"/>
                  </a:ext>
                </a:extLst>
              </a:tr>
              <a:tr h="241321">
                <a:tc>
                  <a:txBody>
                    <a:bodyPr/>
                    <a:lstStyle/>
                    <a:p>
                      <a:pPr algn="r" fontAlgn="b"/>
                      <a:r>
                        <a:rPr lang="en-US" sz="1050" u="none" strike="noStrike">
                          <a:effectLst/>
                        </a:rPr>
                        <a:t>Florida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3389339252"/>
                  </a:ext>
                </a:extLst>
              </a:tr>
              <a:tr h="482644">
                <a:tc>
                  <a:txBody>
                    <a:bodyPr/>
                    <a:lstStyle/>
                    <a:p>
                      <a:pPr algn="r" fontAlgn="b"/>
                      <a:r>
                        <a:rPr lang="en-US" sz="1050" u="none" strike="noStrike" dirty="0">
                          <a:effectLst/>
                        </a:rPr>
                        <a:t>West Virginia</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New legislation allows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dirty="0">
                          <a:effectLst/>
                        </a:rPr>
                        <a:t>Yes </a:t>
                      </a:r>
                      <a:r>
                        <a:rPr lang="en-US" sz="1050" u="none" strike="noStrike" dirty="0" err="1">
                          <a:effectLst/>
                        </a:rPr>
                        <a:t>uts</a:t>
                      </a:r>
                      <a:r>
                        <a:rPr lang="en-US" sz="1050" u="none" strike="noStrike" dirty="0">
                          <a:effectLst/>
                        </a:rPr>
                        <a:t> lease access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DOT considering a tracking database to help</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tc>
                  <a:txBody>
                    <a:bodyPr/>
                    <a:lstStyle/>
                    <a:p>
                      <a:pPr algn="ctr" fontAlgn="b"/>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3594" marR="3594" marT="3594" marB="0" anchor="b">
                    <a:solidFill>
                      <a:srgbClr val="FFFF00"/>
                    </a:solidFill>
                  </a:tcPr>
                </a:tc>
                <a:extLst>
                  <a:ext uri="{0D108BD9-81ED-4DB2-BD59-A6C34878D82A}">
                    <a16:rowId xmlns:a16="http://schemas.microsoft.com/office/drawing/2014/main" val="1726400679"/>
                  </a:ext>
                </a:extLst>
              </a:tr>
              <a:tr h="241321">
                <a:tc>
                  <a:txBody>
                    <a:bodyPr/>
                    <a:lstStyle/>
                    <a:p>
                      <a:pPr algn="r" fontAlgn="b"/>
                      <a:r>
                        <a:rPr lang="en-US" sz="1050" u="none" strike="noStrike">
                          <a:effectLst/>
                        </a:rPr>
                        <a:t>Tennessee</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1525068340"/>
                  </a:ext>
                </a:extLst>
              </a:tr>
              <a:tr h="482644">
                <a:tc>
                  <a:txBody>
                    <a:bodyPr/>
                    <a:lstStyle/>
                    <a:p>
                      <a:pPr algn="r" fontAlgn="b"/>
                      <a:r>
                        <a:rPr lang="en-US" sz="1050" u="none" strike="noStrike" dirty="0">
                          <a:effectLst/>
                        </a:rPr>
                        <a:t>Delaware</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dirty="0">
                          <a:effectLst/>
                        </a:rPr>
                        <a:t>Yes regulate not permit</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The utility provides evidence of property right.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1162022781"/>
                  </a:ext>
                </a:extLst>
              </a:tr>
              <a:tr h="241321">
                <a:tc>
                  <a:txBody>
                    <a:bodyPr/>
                    <a:lstStyle/>
                    <a:p>
                      <a:pPr algn="r" fontAlgn="b"/>
                      <a:r>
                        <a:rPr lang="en-US" sz="1050" u="none" strike="noStrike">
                          <a:effectLst/>
                        </a:rPr>
                        <a:t>Alabama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744810425"/>
                  </a:ext>
                </a:extLst>
              </a:tr>
              <a:tr h="241321">
                <a:tc>
                  <a:txBody>
                    <a:bodyPr/>
                    <a:lstStyle/>
                    <a:p>
                      <a:pPr algn="r" fontAlgn="b"/>
                      <a:r>
                        <a:rPr lang="en-US" sz="1050" u="none" strike="noStrike">
                          <a:effectLst/>
                        </a:rPr>
                        <a:t>Utah</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No</a:t>
                      </a:r>
                      <a:endParaRPr lang="en-US" sz="1050" b="0" i="0" u="none" strike="noStrike">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N/A</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N/A</a:t>
                      </a:r>
                      <a:endParaRPr lang="en-US" sz="1050" b="0" i="0" u="none" strike="noStrike" dirty="0">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1596958250"/>
                  </a:ext>
                </a:extLst>
              </a:tr>
              <a:tr h="241321">
                <a:tc>
                  <a:txBody>
                    <a:bodyPr/>
                    <a:lstStyle/>
                    <a:p>
                      <a:pPr algn="r" fontAlgn="ctr"/>
                      <a:r>
                        <a:rPr lang="en-US" sz="1050" u="none" strike="noStrike" dirty="0">
                          <a:effectLst/>
                        </a:rPr>
                        <a:t>Maryland</a:t>
                      </a:r>
                      <a:endParaRPr lang="en-US" sz="1050" b="0" i="0" u="none" strike="noStrike" dirty="0">
                        <a:solidFill>
                          <a:srgbClr val="000000"/>
                        </a:solidFill>
                        <a:effectLst/>
                        <a:latin typeface="Calibri" panose="020F0502020204030204" pitchFamily="34" charset="0"/>
                      </a:endParaRPr>
                    </a:p>
                  </a:txBody>
                  <a:tcPr marL="3594" marR="3594" marT="3594" marB="0" anchor="ctr"/>
                </a:tc>
                <a:tc>
                  <a:txBody>
                    <a:bodyPr/>
                    <a:lstStyle/>
                    <a:p>
                      <a:pPr algn="ctr" fontAlgn="b"/>
                      <a:r>
                        <a:rPr lang="en-US" sz="1050" u="none" strike="noStrike">
                          <a:effectLst/>
                        </a:rPr>
                        <a:t>Yes occasionlly</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solidFill>
                      <a:schemeClr val="accent3">
                        <a:lumMod val="60000"/>
                        <a:lumOff val="40000"/>
                      </a:schemeClr>
                    </a:solidFill>
                  </a:tcPr>
                </a:tc>
                <a:tc>
                  <a:txBody>
                    <a:bodyPr/>
                    <a:lstStyle/>
                    <a:p>
                      <a:pPr algn="ctr" fontAlgn="b"/>
                      <a:r>
                        <a:rPr lang="en-US" sz="1050" u="none" strike="noStrike" dirty="0">
                          <a:effectLst/>
                        </a:rPr>
                        <a:t>Yes</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Yes</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Prior rights is tracked through Office of Real Estate</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3594" marR="3594" marT="3594" marB="0" anchor="b"/>
                </a:tc>
                <a:tc>
                  <a:txBody>
                    <a:bodyPr/>
                    <a:lstStyle/>
                    <a:p>
                      <a:pPr algn="ctr" fontAlgn="b"/>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3594" marR="3594" marT="3594" marB="0" anchor="b"/>
                </a:tc>
                <a:extLst>
                  <a:ext uri="{0D108BD9-81ED-4DB2-BD59-A6C34878D82A}">
                    <a16:rowId xmlns:a16="http://schemas.microsoft.com/office/drawing/2014/main" val="3943056925"/>
                  </a:ext>
                </a:extLst>
              </a:tr>
            </a:tbl>
          </a:graphicData>
        </a:graphic>
      </p:graphicFrame>
    </p:spTree>
    <p:extLst>
      <p:ext uri="{BB962C8B-B14F-4D97-AF65-F5344CB8AC3E}">
        <p14:creationId xmlns:p14="http://schemas.microsoft.com/office/powerpoint/2010/main" val="3252678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57201" y="2015492"/>
            <a:ext cx="7117976" cy="4401205"/>
          </a:xfrm>
          <a:prstGeom prst="rect">
            <a:avLst/>
          </a:prstGeom>
          <a:solidFill>
            <a:schemeClr val="bg1"/>
          </a:solidFill>
        </p:spPr>
        <p:txBody>
          <a:bodyPr wrap="square" lIns="91440" tIns="45720" rIns="91440" bIns="45720">
            <a:spAutoFit/>
          </a:bodyPr>
          <a:lstStyle/>
          <a:p>
            <a:r>
              <a:rPr lang="en-US" sz="2800" dirty="0" smtClean="0"/>
              <a:t>KYTC </a:t>
            </a:r>
            <a:r>
              <a:rPr lang="en-US" sz="2800" dirty="0"/>
              <a:t>Right of way in its truest sense is the land that a highway </a:t>
            </a:r>
            <a:r>
              <a:rPr lang="en-US" sz="2800" dirty="0" smtClean="0"/>
              <a:t>occupies including:</a:t>
            </a:r>
          </a:p>
          <a:p>
            <a:pPr marL="800100" lvl="1" indent="-342900">
              <a:buFont typeface="Arial" panose="020B0604020202020204" pitchFamily="34" charset="0"/>
              <a:buChar char="•"/>
            </a:pPr>
            <a:r>
              <a:rPr lang="en-US" sz="2800" dirty="0" smtClean="0"/>
              <a:t>land </a:t>
            </a:r>
            <a:r>
              <a:rPr lang="en-US" sz="2800" dirty="0"/>
              <a:t>owned by the operating </a:t>
            </a:r>
            <a:r>
              <a:rPr lang="en-US" sz="2800" dirty="0" smtClean="0"/>
              <a:t>agency</a:t>
            </a:r>
          </a:p>
          <a:p>
            <a:pPr marL="800100" lvl="1" indent="-342900">
              <a:buFont typeface="Arial" panose="020B0604020202020204" pitchFamily="34" charset="0"/>
              <a:buChar char="•"/>
            </a:pPr>
            <a:r>
              <a:rPr lang="en-US" sz="2800" dirty="0" smtClean="0"/>
              <a:t>land </a:t>
            </a:r>
            <a:r>
              <a:rPr lang="en-US" sz="2800" dirty="0"/>
              <a:t>that the operating agency has a right to use for roadway </a:t>
            </a:r>
            <a:r>
              <a:rPr lang="en-US" sz="2800" dirty="0" smtClean="0"/>
              <a:t>purposes</a:t>
            </a:r>
          </a:p>
          <a:p>
            <a:pPr lvl="1"/>
            <a:endParaRPr lang="en-US" sz="2800" dirty="0" smtClean="0"/>
          </a:p>
          <a:p>
            <a:r>
              <a:rPr lang="en-US" sz="2800" dirty="0" smtClean="0"/>
              <a:t>The </a:t>
            </a:r>
            <a:r>
              <a:rPr lang="en-US" sz="2800" dirty="0"/>
              <a:t>rights required to support a roadway must include sufficient interest to provide for both the construction and continued maintenance of the facility.</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5177" y="177579"/>
            <a:ext cx="4400970" cy="4153415"/>
          </a:xfrm>
          <a:prstGeom prst="rect">
            <a:avLst/>
          </a:prstGeom>
        </p:spPr>
      </p:pic>
      <p:sp>
        <p:nvSpPr>
          <p:cNvPr id="5" name="Rectangle 4"/>
          <p:cNvSpPr/>
          <p:nvPr/>
        </p:nvSpPr>
        <p:spPr>
          <a:xfrm>
            <a:off x="2975337" y="454733"/>
            <a:ext cx="8156518" cy="769441"/>
          </a:xfrm>
          <a:prstGeom prst="rect">
            <a:avLst/>
          </a:prstGeom>
          <a:noFill/>
        </p:spPr>
        <p:txBody>
          <a:bodyPr wrap="square" lIns="91440" tIns="45720" rIns="91440" bIns="45720">
            <a:spAutoFit/>
          </a:bodyPr>
          <a:lstStyle/>
          <a:p>
            <a:r>
              <a:rPr lang="en-US" sz="4400" dirty="0" smtClean="0"/>
              <a:t>What is a ROW?</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90178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2" y="2015492"/>
            <a:ext cx="11514668" cy="4842508"/>
          </a:xfrm>
          <a:solidFill>
            <a:schemeClr val="bg1"/>
          </a:solidFill>
        </p:spPr>
        <p:txBody>
          <a:bodyPr>
            <a:noAutofit/>
          </a:bodyPr>
          <a:lstStyle/>
          <a:p>
            <a:pPr marL="0" indent="0">
              <a:buNone/>
            </a:pPr>
            <a:r>
              <a:rPr lang="en-US" sz="1400" dirty="0"/>
              <a:t>VIRGINIA MATT REYNOLDS</a:t>
            </a:r>
          </a:p>
          <a:p>
            <a:r>
              <a:rPr lang="en-US" sz="1400" dirty="0" smtClean="0"/>
              <a:t>We </a:t>
            </a:r>
            <a:r>
              <a:rPr lang="en-US" sz="1400" dirty="0"/>
              <a:t>do purchase "Joint Use VDOT Utility Easements" to permit utilities into that do not have an existing land right (easement) but have to be relocated for the project outside of existing/proposed right of way to be clear for construction activities. These also can overlap company named easements we purchase only when replacing and existing recorded easements</a:t>
            </a:r>
            <a:r>
              <a:rPr lang="en-US" sz="1400" dirty="0" smtClean="0"/>
              <a:t>.</a:t>
            </a:r>
            <a:endParaRPr lang="en-US" sz="1400" dirty="0"/>
          </a:p>
          <a:p>
            <a:r>
              <a:rPr lang="en-US" sz="1400" dirty="0" smtClean="0"/>
              <a:t>This </a:t>
            </a:r>
            <a:r>
              <a:rPr lang="en-US" sz="1400" dirty="0"/>
              <a:t>has been going well and have not experienced any significant issues and the practice has been accepted by the utility owners</a:t>
            </a:r>
            <a:r>
              <a:rPr lang="en-US" sz="1400" dirty="0" smtClean="0"/>
              <a:t>.</a:t>
            </a:r>
          </a:p>
          <a:p>
            <a:r>
              <a:rPr lang="en-US" sz="1400" dirty="0" smtClean="0"/>
              <a:t>General Utility Easements (acquisition of a utility easement that can be used by multiple companies, perhaps called ‘Joint Use’?)</a:t>
            </a:r>
          </a:p>
          <a:p>
            <a:r>
              <a:rPr lang="en-US" sz="1400" dirty="0" smtClean="0"/>
              <a:t>Does your DOT purchase joint use easements? Yes</a:t>
            </a:r>
          </a:p>
          <a:p>
            <a:r>
              <a:rPr lang="en-US" sz="1400" dirty="0" smtClean="0"/>
              <a:t>Does your DOT regulate (permit) access to them?  (If so, is it written authority?) Yes through our Land Use Permitting System</a:t>
            </a:r>
          </a:p>
          <a:p>
            <a:r>
              <a:rPr lang="en-US" sz="1400" dirty="0" smtClean="0"/>
              <a:t>Does  your DOT retain the easement and permit access to it or does the easement transfer to one of the companies occupying it? VDOT retains unless it is overlapping with an easement in a company's name that is being replaced for the project/parcel</a:t>
            </a:r>
          </a:p>
          <a:p>
            <a:r>
              <a:rPr lang="en-US" sz="1400" dirty="0" smtClean="0"/>
              <a:t>Does your DOT permit a utility to occupy it when they had no easement (had no property right) prior to relocation? Yes</a:t>
            </a:r>
          </a:p>
          <a:p>
            <a:r>
              <a:rPr lang="en-US" sz="1400" dirty="0" smtClean="0"/>
              <a:t>If so, how do you track whom is reimbursable and whom is not if impacted in the future? If the easement is in VDOT's name  they do not have a future reimbursable right unless they overlap with an easement in the utilities name or acquire the right later from the landowner. VDOT requires a copy of a recorded easement to demonstrate a reimbursable right.</a:t>
            </a:r>
          </a:p>
          <a:p>
            <a:r>
              <a:rPr lang="en-US" sz="1400" dirty="0" smtClean="0"/>
              <a:t>Is this a betterment if the utility occupied no easement (had no property right) prior to relocation? No, since the easement land right is retained by VDOT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82" y="56379"/>
            <a:ext cx="6040435" cy="769441"/>
          </a:xfrm>
          <a:prstGeom prst="rect">
            <a:avLst/>
          </a:prstGeom>
          <a:noFill/>
        </p:spPr>
        <p:txBody>
          <a:bodyPr wrap="none" lIns="91440" tIns="45720" rIns="91440" bIns="45720">
            <a:spAutoFit/>
          </a:bodyPr>
          <a:lstStyle/>
          <a:p>
            <a:pPr algn="ctr"/>
            <a:r>
              <a:rPr lang="en-US" sz="4400" dirty="0" smtClean="0"/>
              <a:t>Joint Utility Easements</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529937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7332" y="2105891"/>
            <a:ext cx="11514667" cy="4752109"/>
          </a:xfrm>
          <a:solidFill>
            <a:schemeClr val="bg1"/>
          </a:solidFill>
        </p:spPr>
        <p:txBody>
          <a:bodyPr>
            <a:normAutofit fontScale="62500" lnSpcReduction="20000"/>
          </a:bodyPr>
          <a:lstStyle/>
          <a:p>
            <a:pPr marL="0" indent="0">
              <a:buNone/>
            </a:pPr>
            <a:r>
              <a:rPr lang="en-US" dirty="0"/>
              <a:t>WEST VIRGINIA ANTHONY CAROVILLANO</a:t>
            </a:r>
          </a:p>
          <a:p>
            <a:r>
              <a:rPr lang="en-US" dirty="0"/>
              <a:t>General Utility Easements (acquisition of a utility easement that can be used by multiple companies, perhaps called ‘Joint Use’?)</a:t>
            </a:r>
          </a:p>
          <a:p>
            <a:pPr lvl="0"/>
            <a:r>
              <a:rPr lang="en-US" dirty="0"/>
              <a:t>Does your DOT purchase joint use easements? Recent Legislation has given the DOT authority to purchase Utility Corridors for joint use.  I’m currently working on the implementation of this legislation so I don’t have any results to share.</a:t>
            </a:r>
          </a:p>
          <a:p>
            <a:pPr lvl="0"/>
            <a:r>
              <a:rPr lang="en-US" dirty="0"/>
              <a:t>Does your DOT regulate (permit) access to them?  (If so, is it written authority?) If we purchase/establish a Utility Corridor then all utilities, current and future, will be required to locate in the corridor.  We will charge the companies a lease to occupy the corridor but any future moves will be the DOT’s financial responsibility</a:t>
            </a:r>
          </a:p>
          <a:p>
            <a:pPr lvl="0"/>
            <a:r>
              <a:rPr lang="en-US" dirty="0"/>
              <a:t>Does  your DOT retain the easement and permit access to it or does the easement transfer to one of the companies occupying it? We will retain ownership of the corridor</a:t>
            </a:r>
          </a:p>
          <a:p>
            <a:pPr lvl="0"/>
            <a:r>
              <a:rPr lang="en-US" dirty="0"/>
              <a:t>Does your DOT permit a utility to occupy it when they had no easement (had no property right) prior to relocation?  Yes</a:t>
            </a:r>
          </a:p>
          <a:p>
            <a:pPr lvl="0"/>
            <a:r>
              <a:rPr lang="en-US" dirty="0"/>
              <a:t>If so, how do you track whom is reimbursable and whom is not if impacted in the future? We haven’t thought that far out but I’m looking at building an interactive map/database to help us track our leases and permits</a:t>
            </a:r>
          </a:p>
          <a:p>
            <a:pPr lvl="0"/>
            <a:r>
              <a:rPr lang="en-US" dirty="0"/>
              <a:t>Is this a betterment if the utility occupied no easement (had no property right) prior to relocation?  No, it hasn’t been in the past</a:t>
            </a:r>
          </a:p>
          <a:p>
            <a:r>
              <a:rPr lang="en-US" dirty="0"/>
              <a:t>Utility Specific Easements (acquisition of a utility easement that can be used for a specific company relocation)</a:t>
            </a:r>
          </a:p>
          <a:p>
            <a:pPr lvl="0"/>
            <a:r>
              <a:rPr lang="en-US" dirty="0"/>
              <a:t>Does your DOT purchase utility specific easements on behalf of utility companies? No but we will reimburse a public utility (Public Service District &amp; Municipalities) for acquisition costs</a:t>
            </a:r>
          </a:p>
          <a:p>
            <a:pPr lvl="0"/>
            <a:r>
              <a:rPr lang="en-US" dirty="0"/>
              <a:t>Does  your DOT retain the easement and permit access to it or does the easement transfer to the company occupying it?  The easement will stay with the company</a:t>
            </a:r>
          </a:p>
          <a:p>
            <a:pPr lvl="0"/>
            <a:r>
              <a:rPr lang="en-US" dirty="0"/>
              <a:t>Does your DOT acquire this easement to replace existing easement only?  Generally but there have been times in which a public utility has elected to move out of our R/W into an acquired easement</a:t>
            </a:r>
          </a:p>
          <a:p>
            <a:pPr lvl="0"/>
            <a:r>
              <a:rPr lang="en-US" dirty="0"/>
              <a:t>Would your DOT be able to acquire a utility specific easement if the company had no easement (had no property right) prior to relocation?  We would reimburse a public utility but we would not acquire for them</a:t>
            </a:r>
          </a:p>
          <a:p>
            <a:pPr lvl="0"/>
            <a:r>
              <a:rPr lang="en-US" dirty="0"/>
              <a:t>Is this considered a betterment if the utility occupied no easement (had no property right) prior to relocation?  No, it hasn’t been in the past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82" y="56379"/>
            <a:ext cx="6040435" cy="769441"/>
          </a:xfrm>
          <a:prstGeom prst="rect">
            <a:avLst/>
          </a:prstGeom>
          <a:noFill/>
        </p:spPr>
        <p:txBody>
          <a:bodyPr wrap="none" lIns="91440" tIns="45720" rIns="91440" bIns="45720">
            <a:spAutoFit/>
          </a:bodyPr>
          <a:lstStyle/>
          <a:p>
            <a:pPr algn="ctr"/>
            <a:r>
              <a:rPr lang="en-US" sz="4400" dirty="0" smtClean="0"/>
              <a:t>Joint Utility Easements</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250298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76308" y="2188095"/>
            <a:ext cx="10387717" cy="3914529"/>
          </a:xfrm>
          <a:solidFill>
            <a:schemeClr val="bg1"/>
          </a:solidFill>
        </p:spPr>
        <p:txBody>
          <a:bodyPr>
            <a:noAutofit/>
          </a:bodyPr>
          <a:lstStyle/>
          <a:p>
            <a:r>
              <a:rPr lang="en-US" sz="4400" dirty="0" smtClean="0"/>
              <a:t>Most states do not use / acquire joint use easements.  </a:t>
            </a:r>
          </a:p>
          <a:p>
            <a:r>
              <a:rPr lang="en-US" sz="4400" dirty="0" smtClean="0"/>
              <a:t>Those that do have law, policy and a regulation and permit process.</a:t>
            </a:r>
          </a:p>
          <a:p>
            <a:r>
              <a:rPr lang="en-US" sz="4400" dirty="0" smtClean="0"/>
              <a:t>Since KYTC has none of these, specific conditions are needed:</a:t>
            </a:r>
            <a:endParaRPr lang="en-US" sz="44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91" y="56379"/>
            <a:ext cx="6040436" cy="1446550"/>
          </a:xfrm>
          <a:prstGeom prst="rect">
            <a:avLst/>
          </a:prstGeom>
          <a:noFill/>
        </p:spPr>
        <p:txBody>
          <a:bodyPr wrap="none" lIns="91440" tIns="45720" rIns="91440" bIns="45720">
            <a:spAutoFit/>
          </a:bodyPr>
          <a:lstStyle/>
          <a:p>
            <a:pPr algn="ctr"/>
            <a:r>
              <a:rPr lang="en-US" sz="4400" dirty="0" smtClean="0"/>
              <a:t>Joint Utility Easements</a:t>
            </a:r>
          </a:p>
          <a:p>
            <a:pPr algn="ctr"/>
            <a:r>
              <a:rPr lang="en-US" sz="4400" dirty="0" smtClean="0"/>
              <a:t>Conclusion </a:t>
            </a:r>
          </a:p>
        </p:txBody>
      </p:sp>
    </p:spTree>
    <p:extLst>
      <p:ext uri="{BB962C8B-B14F-4D97-AF65-F5344CB8AC3E}">
        <p14:creationId xmlns:p14="http://schemas.microsoft.com/office/powerpoint/2010/main" val="2145810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57835" y="2015492"/>
            <a:ext cx="11634165" cy="4842508"/>
          </a:xfrm>
          <a:solidFill>
            <a:schemeClr val="bg1"/>
          </a:solidFill>
        </p:spPr>
        <p:txBody>
          <a:bodyPr>
            <a:noAutofit/>
          </a:bodyPr>
          <a:lstStyle/>
          <a:p>
            <a:pPr lvl="1"/>
            <a:r>
              <a:rPr lang="en-US" sz="4000" dirty="0" smtClean="0"/>
              <a:t>Use for specific groups of utility companies </a:t>
            </a:r>
          </a:p>
          <a:p>
            <a:pPr lvl="1"/>
            <a:r>
              <a:rPr lang="en-US" sz="4000" dirty="0" smtClean="0"/>
              <a:t>Those companies have replacement easement rights</a:t>
            </a:r>
          </a:p>
          <a:p>
            <a:pPr lvl="1"/>
            <a:r>
              <a:rPr lang="en-US" sz="4000" dirty="0" smtClean="0"/>
              <a:t>The easement should be described for those facility types.</a:t>
            </a:r>
          </a:p>
          <a:p>
            <a:pPr lvl="1"/>
            <a:r>
              <a:rPr lang="en-US" sz="4000" dirty="0" smtClean="0"/>
              <a:t>The easement should be conveyed to owner utility(</a:t>
            </a:r>
            <a:r>
              <a:rPr lang="en-US" sz="4000" dirty="0" err="1" smtClean="0"/>
              <a:t>ies</a:t>
            </a:r>
            <a:r>
              <a:rPr lang="en-US" sz="4000" dirty="0" smtClean="0"/>
              <a:t>).  </a:t>
            </a:r>
            <a:endParaRPr lang="en-US" sz="4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3021191" y="56379"/>
            <a:ext cx="5567550" cy="1446550"/>
          </a:xfrm>
          <a:prstGeom prst="rect">
            <a:avLst/>
          </a:prstGeom>
          <a:noFill/>
        </p:spPr>
        <p:txBody>
          <a:bodyPr wrap="none" lIns="91440" tIns="45720" rIns="91440" bIns="45720">
            <a:spAutoFit/>
          </a:bodyPr>
          <a:lstStyle/>
          <a:p>
            <a:r>
              <a:rPr lang="en-US" sz="4400" dirty="0"/>
              <a:t>Conditions for </a:t>
            </a:r>
            <a:endParaRPr lang="en-US" sz="4400" dirty="0" smtClean="0"/>
          </a:p>
          <a:p>
            <a:r>
              <a:rPr lang="en-US" sz="4400" dirty="0" smtClean="0"/>
              <a:t>Joint </a:t>
            </a:r>
            <a:r>
              <a:rPr lang="en-US" sz="4400" dirty="0"/>
              <a:t>Use Easements:</a:t>
            </a:r>
          </a:p>
        </p:txBody>
      </p:sp>
    </p:spTree>
    <p:extLst>
      <p:ext uri="{BB962C8B-B14F-4D97-AF65-F5344CB8AC3E}">
        <p14:creationId xmlns:p14="http://schemas.microsoft.com/office/powerpoint/2010/main" val="2233003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362" y="2529841"/>
            <a:ext cx="9094165" cy="1155784"/>
          </a:xfrm>
          <a:solidFill>
            <a:schemeClr val="bg1"/>
          </a:solidFill>
        </p:spPr>
        <p:txBody>
          <a:bodyPr>
            <a:noAutofit/>
          </a:bodyPr>
          <a:lstStyle/>
          <a:p>
            <a:r>
              <a:rPr lang="en-US" sz="4400" dirty="0" smtClean="0"/>
              <a:t>  See handout guide that covers:</a:t>
            </a:r>
          </a:p>
          <a:p>
            <a:pPr lvl="1"/>
            <a:endParaRPr lang="en-US" sz="42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725184" y="56379"/>
            <a:ext cx="2632452" cy="769441"/>
          </a:xfrm>
          <a:prstGeom prst="rect">
            <a:avLst/>
          </a:prstGeom>
          <a:noFill/>
        </p:spPr>
        <p:txBody>
          <a:bodyPr wrap="none" lIns="91440" tIns="45720" rIns="91440" bIns="45720">
            <a:spAutoFit/>
          </a:bodyPr>
          <a:lstStyle/>
          <a:p>
            <a:pPr algn="ctr"/>
            <a:r>
              <a:rPr lang="en-US" sz="4400" dirty="0" smtClean="0"/>
              <a:t>Questions</a:t>
            </a:r>
          </a:p>
        </p:txBody>
      </p:sp>
      <p:sp>
        <p:nvSpPr>
          <p:cNvPr id="6" name="Rectangle 5"/>
          <p:cNvSpPr/>
          <p:nvPr/>
        </p:nvSpPr>
        <p:spPr>
          <a:xfrm>
            <a:off x="471112" y="3685624"/>
            <a:ext cx="8703128" cy="2800767"/>
          </a:xfrm>
          <a:prstGeom prst="rect">
            <a:avLst/>
          </a:prstGeom>
          <a:noFill/>
        </p:spPr>
        <p:txBody>
          <a:bodyPr wrap="square" lIns="91440" tIns="45720" rIns="91440" bIns="45720">
            <a:spAutoFit/>
          </a:bodyPr>
          <a:lstStyle/>
          <a:p>
            <a:pPr marL="571500" indent="-571500">
              <a:buFont typeface="Arial" panose="020B0604020202020204" pitchFamily="34" charset="0"/>
              <a:buChar char="•"/>
            </a:pPr>
            <a:r>
              <a:rPr lang="en-US" sz="4400" dirty="0" smtClean="0"/>
              <a:t>ROW</a:t>
            </a:r>
          </a:p>
          <a:p>
            <a:pPr marL="571500" indent="-571500">
              <a:buFont typeface="Arial" panose="020B0604020202020204" pitchFamily="34" charset="0"/>
              <a:buChar char="•"/>
            </a:pPr>
            <a:r>
              <a:rPr lang="en-US" sz="4400" dirty="0" smtClean="0"/>
              <a:t>Easements in ROW</a:t>
            </a:r>
            <a:endParaRPr lang="en-US" sz="4400" dirty="0"/>
          </a:p>
          <a:p>
            <a:pPr marL="571500" indent="-571500">
              <a:buFont typeface="Arial" panose="020B0604020202020204" pitchFamily="34" charset="0"/>
              <a:buChar char="•"/>
            </a:pPr>
            <a:r>
              <a:rPr lang="en-US" sz="4400" dirty="0" smtClean="0"/>
              <a:t>Replacement Utility Easements</a:t>
            </a:r>
          </a:p>
          <a:p>
            <a:pPr marL="571500" indent="-571500">
              <a:buFont typeface="Arial" panose="020B0604020202020204" pitchFamily="34" charset="0"/>
              <a:buChar char="•"/>
            </a:pPr>
            <a:r>
              <a:rPr lang="en-US" sz="4400" dirty="0" smtClean="0"/>
              <a:t>Joint Utility Easements </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8431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547876" y="1898614"/>
            <a:ext cx="7067058" cy="4801314"/>
          </a:xfrm>
          <a:prstGeom prst="rect">
            <a:avLst/>
          </a:prstGeom>
          <a:solidFill>
            <a:schemeClr val="bg1"/>
          </a:solidFill>
        </p:spPr>
        <p:txBody>
          <a:bodyPr wrap="square" lIns="91440" tIns="45720" rIns="91440" bIns="45720">
            <a:spAutoFit/>
          </a:bodyPr>
          <a:lstStyle/>
          <a:p>
            <a:pPr marL="285750" indent="-285750">
              <a:buFont typeface="Arial" panose="020B0604020202020204" pitchFamily="34" charset="0"/>
              <a:buChar char="•"/>
            </a:pPr>
            <a:r>
              <a:rPr lang="en-US" sz="3200" dirty="0"/>
              <a:t>An easement is the right to use the real property of another for a specific purpose; such as, drainage, utility facilities, construction, or maintenance.  </a:t>
            </a:r>
            <a:endParaRPr lang="en-US" sz="3200"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sz="3200" dirty="0" smtClean="0"/>
              <a:t>An </a:t>
            </a:r>
            <a:r>
              <a:rPr lang="en-US" sz="3200" dirty="0"/>
              <a:t>easement is a real property interest, but legal title to the underlying land is retained by the original </a:t>
            </a:r>
            <a:r>
              <a:rPr lang="en-US" sz="3200" dirty="0" smtClean="0"/>
              <a:t>owner.</a:t>
            </a:r>
            <a:r>
              <a:rPr lang="en-US" sz="3200" dirty="0"/>
              <a:t>   </a:t>
            </a:r>
            <a:endParaRPr lang="en-US" sz="32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4934" y="127057"/>
            <a:ext cx="4400970" cy="4153415"/>
          </a:xfrm>
          <a:prstGeom prst="rect">
            <a:avLst/>
          </a:prstGeom>
        </p:spPr>
      </p:pic>
      <p:sp>
        <p:nvSpPr>
          <p:cNvPr id="5" name="Rectangle 4"/>
          <p:cNvSpPr/>
          <p:nvPr/>
        </p:nvSpPr>
        <p:spPr>
          <a:xfrm>
            <a:off x="2811550" y="203609"/>
            <a:ext cx="4603041" cy="1446550"/>
          </a:xfrm>
          <a:prstGeom prst="rect">
            <a:avLst/>
          </a:prstGeom>
          <a:noFill/>
        </p:spPr>
        <p:txBody>
          <a:bodyPr wrap="square" lIns="91440" tIns="45720" rIns="91440" bIns="45720">
            <a:spAutoFit/>
          </a:bodyPr>
          <a:lstStyle/>
          <a:p>
            <a:pPr algn="ctr"/>
            <a:r>
              <a:rPr lang="en-US" sz="4400" dirty="0" smtClean="0"/>
              <a:t>What is an EASEMENT?</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2970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556590" y="2015492"/>
            <a:ext cx="6897757" cy="4524315"/>
          </a:xfrm>
          <a:prstGeom prst="rect">
            <a:avLst/>
          </a:prstGeom>
          <a:solidFill>
            <a:schemeClr val="bg1"/>
          </a:solidFill>
        </p:spPr>
        <p:txBody>
          <a:bodyPr wrap="square" lIns="91440" tIns="45720" rIns="91440" bIns="45720">
            <a:spAutoFit/>
          </a:bodyPr>
          <a:lstStyle/>
          <a:p>
            <a:r>
              <a:rPr lang="en-US" sz="3200" dirty="0" smtClean="0"/>
              <a:t>Easements </a:t>
            </a:r>
            <a:r>
              <a:rPr lang="en-US" sz="3200" dirty="0"/>
              <a:t>are created by one of three ways: </a:t>
            </a:r>
            <a:endParaRPr lang="en-US" sz="3200" dirty="0" smtClean="0"/>
          </a:p>
          <a:p>
            <a:pPr marL="742950" lvl="1" indent="-285750">
              <a:buFont typeface="Arial" panose="020B0604020202020204" pitchFamily="34" charset="0"/>
              <a:buChar char="•"/>
            </a:pPr>
            <a:r>
              <a:rPr lang="en-US" sz="3200" dirty="0" smtClean="0"/>
              <a:t>Easement </a:t>
            </a:r>
            <a:r>
              <a:rPr lang="en-US" sz="3200" dirty="0"/>
              <a:t>by </a:t>
            </a:r>
            <a:r>
              <a:rPr lang="en-US" sz="3200" dirty="0" smtClean="0"/>
              <a:t>Express</a:t>
            </a:r>
          </a:p>
          <a:p>
            <a:pPr marL="742950" lvl="1" indent="-285750">
              <a:buFont typeface="Arial" panose="020B0604020202020204" pitchFamily="34" charset="0"/>
              <a:buChar char="•"/>
            </a:pPr>
            <a:r>
              <a:rPr lang="en-US" sz="3200" dirty="0" smtClean="0"/>
              <a:t>Easement </a:t>
            </a:r>
            <a:r>
              <a:rPr lang="en-US" sz="3200" dirty="0"/>
              <a:t>by </a:t>
            </a:r>
            <a:r>
              <a:rPr lang="en-US" sz="3200" dirty="0" smtClean="0"/>
              <a:t>Implication </a:t>
            </a:r>
          </a:p>
          <a:p>
            <a:pPr marL="742950" lvl="1" indent="-285750">
              <a:buFont typeface="Arial" panose="020B0604020202020204" pitchFamily="34" charset="0"/>
              <a:buChar char="•"/>
            </a:pPr>
            <a:r>
              <a:rPr lang="en-US" sz="3200" dirty="0" smtClean="0"/>
              <a:t>Easement </a:t>
            </a:r>
            <a:r>
              <a:rPr lang="en-US" sz="3200" dirty="0"/>
              <a:t>by </a:t>
            </a:r>
            <a:r>
              <a:rPr lang="en-US" sz="3200" dirty="0" smtClean="0"/>
              <a:t>Prescription</a:t>
            </a:r>
          </a:p>
          <a:p>
            <a:pPr lvl="1"/>
            <a:endParaRPr lang="en-US" sz="3200" dirty="0"/>
          </a:p>
          <a:p>
            <a:r>
              <a:rPr lang="en-US" sz="3200" dirty="0" smtClean="0"/>
              <a:t>Easements </a:t>
            </a:r>
            <a:r>
              <a:rPr lang="en-US" sz="3200" dirty="0"/>
              <a:t>fall into two </a:t>
            </a:r>
            <a:r>
              <a:rPr lang="en-US" sz="3200" dirty="0" smtClean="0"/>
              <a:t>categories:</a:t>
            </a:r>
          </a:p>
          <a:p>
            <a:pPr marL="285750" indent="-285750">
              <a:buFont typeface="Arial" panose="020B0604020202020204" pitchFamily="34" charset="0"/>
              <a:buChar char="•"/>
            </a:pPr>
            <a:r>
              <a:rPr lang="en-US" sz="3200" dirty="0" smtClean="0"/>
              <a:t>affirmative </a:t>
            </a:r>
          </a:p>
          <a:p>
            <a:pPr marL="285750" indent="-285750">
              <a:buFont typeface="Arial" panose="020B0604020202020204" pitchFamily="34" charset="0"/>
              <a:buChar char="•"/>
            </a:pPr>
            <a:r>
              <a:rPr lang="en-US" sz="3200" dirty="0" smtClean="0"/>
              <a:t>negative</a:t>
            </a:r>
            <a:endParaRPr lang="en-US" sz="4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4934" y="127057"/>
            <a:ext cx="4400970" cy="4153415"/>
          </a:xfrm>
          <a:prstGeom prst="rect">
            <a:avLst/>
          </a:prstGeom>
        </p:spPr>
      </p:pic>
      <p:sp>
        <p:nvSpPr>
          <p:cNvPr id="5" name="Rectangle 4"/>
          <p:cNvSpPr/>
          <p:nvPr/>
        </p:nvSpPr>
        <p:spPr>
          <a:xfrm>
            <a:off x="2811550" y="238305"/>
            <a:ext cx="4503650" cy="1446550"/>
          </a:xfrm>
          <a:prstGeom prst="rect">
            <a:avLst/>
          </a:prstGeom>
          <a:noFill/>
        </p:spPr>
        <p:txBody>
          <a:bodyPr wrap="square" lIns="91440" tIns="45720" rIns="91440" bIns="45720">
            <a:spAutoFit/>
          </a:bodyPr>
          <a:lstStyle/>
          <a:p>
            <a:pPr algn="ctr"/>
            <a:r>
              <a:rPr lang="en-US" sz="4400" dirty="0" smtClean="0"/>
              <a:t>What is an EASEMENT?</a:t>
            </a:r>
            <a:endParaRPr lang="en-US" sz="11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66593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607478" y="2015492"/>
            <a:ext cx="8156814" cy="4462760"/>
          </a:xfrm>
          <a:prstGeom prst="rect">
            <a:avLst/>
          </a:prstGeom>
          <a:noFill/>
        </p:spPr>
        <p:txBody>
          <a:bodyPr wrap="square" lIns="91440" tIns="45720" rIns="91440" bIns="45720">
            <a:spAutoFit/>
          </a:bodyPr>
          <a:lstStyle/>
          <a:p>
            <a:r>
              <a:rPr lang="en-US" sz="4400" dirty="0" smtClean="0"/>
              <a:t>Laws and Regulations</a:t>
            </a:r>
          </a:p>
          <a:p>
            <a:pPr marL="1028700" lvl="1" indent="-571500">
              <a:buFont typeface="Arial" panose="020B0604020202020204" pitchFamily="34" charset="0"/>
              <a:buChar char="•"/>
            </a:pPr>
            <a:r>
              <a:rPr lang="en-US" sz="6000" b="0" cap="none" spc="0" dirty="0" smtClean="0">
                <a:ln w="0"/>
                <a:solidFill>
                  <a:schemeClr val="tx1"/>
                </a:solidFill>
                <a:effectLst>
                  <a:outerShdw blurRad="38100" dist="19050" dir="2700000" algn="tl" rotWithShape="0">
                    <a:schemeClr val="dk1">
                      <a:alpha val="40000"/>
                    </a:schemeClr>
                  </a:outerShdw>
                </a:effectLst>
              </a:rPr>
              <a:t>KRS 177.035</a:t>
            </a:r>
          </a:p>
          <a:p>
            <a:pPr marL="1028700" lvl="1" indent="-571500">
              <a:buFont typeface="Arial" panose="020B0604020202020204" pitchFamily="34" charset="0"/>
              <a:buChar char="•"/>
            </a:pPr>
            <a:r>
              <a:rPr lang="en-US" sz="6000" dirty="0" smtClean="0">
                <a:ln w="0"/>
                <a:effectLst>
                  <a:outerShdw blurRad="38100" dist="19050" dir="2700000" algn="tl" rotWithShape="0">
                    <a:schemeClr val="dk1">
                      <a:alpha val="40000"/>
                    </a:schemeClr>
                  </a:outerShdw>
                </a:effectLst>
              </a:rPr>
              <a:t>KRS 179.265</a:t>
            </a:r>
          </a:p>
          <a:p>
            <a:pPr marL="1028700" lvl="1" indent="-571500">
              <a:buFont typeface="Arial" panose="020B0604020202020204" pitchFamily="34" charset="0"/>
              <a:buChar char="•"/>
            </a:pPr>
            <a:r>
              <a:rPr lang="en-US" sz="6000" b="0" cap="none" spc="0" dirty="0" smtClean="0">
                <a:ln w="0"/>
                <a:solidFill>
                  <a:schemeClr val="tx1"/>
                </a:solidFill>
                <a:effectLst>
                  <a:outerShdw blurRad="38100" dist="19050" dir="2700000" algn="tl" rotWithShape="0">
                    <a:schemeClr val="dk1">
                      <a:alpha val="40000"/>
                    </a:schemeClr>
                  </a:outerShdw>
                </a:effectLst>
              </a:rPr>
              <a:t>23 CFR 645.111 </a:t>
            </a:r>
            <a:r>
              <a:rPr lang="en-US" sz="6000" b="0" cap="none" spc="0" dirty="0" err="1" smtClean="0">
                <a:ln w="0"/>
                <a:solidFill>
                  <a:schemeClr val="tx1"/>
                </a:solidFill>
                <a:effectLst>
                  <a:outerShdw blurRad="38100" dist="19050" dir="2700000" algn="tl" rotWithShape="0">
                    <a:schemeClr val="dk1">
                      <a:alpha val="40000"/>
                    </a:schemeClr>
                  </a:outerShdw>
                </a:effectLst>
              </a:rPr>
              <a:t>Subp</a:t>
            </a:r>
            <a:r>
              <a:rPr lang="en-US" sz="6000" b="0" cap="none" spc="0" dirty="0" smtClean="0">
                <a:ln w="0"/>
                <a:solidFill>
                  <a:schemeClr val="tx1"/>
                </a:solidFill>
                <a:effectLst>
                  <a:outerShdw blurRad="38100" dist="19050" dir="2700000" algn="tl" rotWithShape="0">
                    <a:schemeClr val="dk1">
                      <a:alpha val="40000"/>
                    </a:schemeClr>
                  </a:outerShdw>
                </a:effectLst>
              </a:rPr>
              <a:t> A</a:t>
            </a:r>
            <a:endParaRPr lang="en-US" sz="6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91585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607477" y="2015491"/>
            <a:ext cx="8611473" cy="4893647"/>
          </a:xfrm>
          <a:prstGeom prst="rect">
            <a:avLst/>
          </a:prstGeom>
          <a:noFill/>
        </p:spPr>
        <p:txBody>
          <a:bodyPr wrap="square" lIns="91440" tIns="45720" rIns="91440" bIns="45720">
            <a:spAutoFit/>
          </a:bodyPr>
          <a:lstStyle/>
          <a:p>
            <a:pPr>
              <a:lnSpc>
                <a:spcPct val="80000"/>
              </a:lnSpc>
            </a:pPr>
            <a:r>
              <a:rPr lang="en-US" altLang="en-US" sz="3200" dirty="0"/>
              <a:t>Cost of relocation of publicly or privately owned utility equipment and appliances to be borne by the Cabinet </a:t>
            </a:r>
          </a:p>
          <a:p>
            <a:pPr>
              <a:lnSpc>
                <a:spcPct val="80000"/>
              </a:lnSpc>
            </a:pPr>
            <a:endParaRPr lang="en-US" altLang="en-US" sz="1400" dirty="0"/>
          </a:p>
          <a:p>
            <a:pPr lvl="1">
              <a:lnSpc>
                <a:spcPct val="80000"/>
              </a:lnSpc>
            </a:pPr>
            <a:r>
              <a:rPr lang="en-US" altLang="en-US" sz="2800" u="sng" dirty="0"/>
              <a:t>Any municipality/publicly owned utility </a:t>
            </a:r>
            <a:r>
              <a:rPr lang="en-US" altLang="en-US" sz="2800" dirty="0"/>
              <a:t>shall be relocated and </a:t>
            </a:r>
            <a:r>
              <a:rPr lang="en-US" altLang="en-US" sz="2800" u="sng" dirty="0"/>
              <a:t>reimbursed</a:t>
            </a:r>
            <a:r>
              <a:rPr lang="en-US" altLang="en-US" sz="2800" dirty="0"/>
              <a:t> by the Department for projects.</a:t>
            </a:r>
          </a:p>
          <a:p>
            <a:pPr lvl="1">
              <a:lnSpc>
                <a:spcPct val="80000"/>
              </a:lnSpc>
            </a:pPr>
            <a:endParaRPr lang="en-US" altLang="en-US" sz="1400" dirty="0"/>
          </a:p>
          <a:p>
            <a:pPr lvl="1">
              <a:lnSpc>
                <a:spcPct val="80000"/>
              </a:lnSpc>
            </a:pPr>
            <a:r>
              <a:rPr lang="en-US" altLang="en-US" sz="2800" dirty="0"/>
              <a:t>Needs:</a:t>
            </a:r>
          </a:p>
          <a:p>
            <a:pPr lvl="1">
              <a:lnSpc>
                <a:spcPct val="80000"/>
              </a:lnSpc>
            </a:pPr>
            <a:r>
              <a:rPr lang="en-US" altLang="en-US" sz="2800" dirty="0"/>
              <a:t>Relocation plan</a:t>
            </a:r>
          </a:p>
          <a:p>
            <a:pPr lvl="1">
              <a:lnSpc>
                <a:spcPct val="80000"/>
              </a:lnSpc>
            </a:pPr>
            <a:r>
              <a:rPr lang="en-US" altLang="en-US" sz="2800" dirty="0"/>
              <a:t>Construction schedule</a:t>
            </a:r>
          </a:p>
          <a:p>
            <a:pPr lvl="1">
              <a:lnSpc>
                <a:spcPct val="80000"/>
              </a:lnSpc>
            </a:pPr>
            <a:r>
              <a:rPr lang="en-US" altLang="en-US" sz="2800" dirty="0"/>
              <a:t>Agreement</a:t>
            </a:r>
          </a:p>
          <a:p>
            <a:pPr lvl="1">
              <a:lnSpc>
                <a:spcPct val="80000"/>
              </a:lnSpc>
            </a:pPr>
            <a:endParaRPr lang="en-US" altLang="en-US" sz="1400" dirty="0"/>
          </a:p>
          <a:p>
            <a:pPr lvl="1">
              <a:lnSpc>
                <a:spcPct val="80000"/>
              </a:lnSpc>
            </a:pPr>
            <a:r>
              <a:rPr lang="en-US" altLang="en-US" sz="2800" dirty="0"/>
              <a:t>The utility can be reimbursed for up to                   </a:t>
            </a:r>
            <a:r>
              <a:rPr lang="en-US" altLang="en-US" sz="2800" dirty="0" smtClean="0"/>
              <a:t>  </a:t>
            </a:r>
            <a:r>
              <a:rPr lang="en-US" altLang="en-US" sz="2800" dirty="0"/>
              <a:t>12 months after the work.</a:t>
            </a:r>
            <a:endParaRPr lang="en-US" altLang="en-US" sz="2800" dirty="0">
              <a:solidFill>
                <a:schemeClr val="bg1"/>
              </a:solidFill>
            </a:endParaRPr>
          </a:p>
        </p:txBody>
      </p:sp>
      <p:sp>
        <p:nvSpPr>
          <p:cNvPr id="4" name="Rectangle 3"/>
          <p:cNvSpPr/>
          <p:nvPr/>
        </p:nvSpPr>
        <p:spPr>
          <a:xfrm>
            <a:off x="4323626" y="56379"/>
            <a:ext cx="3435557" cy="769441"/>
          </a:xfrm>
          <a:prstGeom prst="rect">
            <a:avLst/>
          </a:prstGeom>
          <a:noFill/>
        </p:spPr>
        <p:txBody>
          <a:bodyPr wrap="none" lIns="91440" tIns="45720" rIns="91440" bIns="45720">
            <a:spAutoFit/>
          </a:bodyPr>
          <a:lstStyle/>
          <a:p>
            <a:pPr algn="ctr"/>
            <a:r>
              <a:rPr lang="en-US" sz="4400" dirty="0" smtClean="0"/>
              <a:t>KRS 177.035 </a:t>
            </a:r>
          </a:p>
        </p:txBody>
      </p:sp>
    </p:spTree>
    <p:extLst>
      <p:ext uri="{BB962C8B-B14F-4D97-AF65-F5344CB8AC3E}">
        <p14:creationId xmlns:p14="http://schemas.microsoft.com/office/powerpoint/2010/main" val="2259833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0" y="0"/>
            <a:ext cx="2743200" cy="2015492"/>
          </a:xfrm>
          <a:prstGeom prst="rect">
            <a:avLst/>
          </a:prstGeom>
        </p:spPr>
      </p:pic>
      <p:sp>
        <p:nvSpPr>
          <p:cNvPr id="8" name="Rectangle 7"/>
          <p:cNvSpPr/>
          <p:nvPr/>
        </p:nvSpPr>
        <p:spPr>
          <a:xfrm>
            <a:off x="4408585" y="56379"/>
            <a:ext cx="3265639" cy="769441"/>
          </a:xfrm>
          <a:prstGeom prst="rect">
            <a:avLst/>
          </a:prstGeom>
          <a:noFill/>
        </p:spPr>
        <p:txBody>
          <a:bodyPr wrap="none" lIns="91440" tIns="45720" rIns="91440" bIns="45720">
            <a:spAutoFit/>
          </a:bodyPr>
          <a:lstStyle/>
          <a:p>
            <a:pPr algn="ctr"/>
            <a:r>
              <a:rPr lang="en-US" sz="4400" dirty="0" smtClean="0"/>
              <a:t>KRS 177.035</a:t>
            </a:r>
          </a:p>
        </p:txBody>
      </p:sp>
      <p:graphicFrame>
        <p:nvGraphicFramePr>
          <p:cNvPr id="3" name="Table 2"/>
          <p:cNvGraphicFramePr>
            <a:graphicFrameLocks noGrp="1"/>
          </p:cNvGraphicFramePr>
          <p:nvPr>
            <p:extLst>
              <p:ext uri="{D42A27DB-BD31-4B8C-83A1-F6EECF244321}">
                <p14:modId xmlns:p14="http://schemas.microsoft.com/office/powerpoint/2010/main" val="5070072"/>
              </p:ext>
            </p:extLst>
          </p:nvPr>
        </p:nvGraphicFramePr>
        <p:xfrm>
          <a:off x="829469" y="2233613"/>
          <a:ext cx="7714923" cy="4433110"/>
        </p:xfrm>
        <a:graphic>
          <a:graphicData uri="http://schemas.openxmlformats.org/drawingml/2006/table">
            <a:tbl>
              <a:tblPr firstRow="1" firstCol="1" bandRow="1">
                <a:tableStyleId>{5C22544A-7EE6-4342-B048-85BDC9FD1C3A}</a:tableStyleId>
              </a:tblPr>
              <a:tblGrid>
                <a:gridCol w="1577860">
                  <a:extLst>
                    <a:ext uri="{9D8B030D-6E8A-4147-A177-3AD203B41FA5}">
                      <a16:colId xmlns:a16="http://schemas.microsoft.com/office/drawing/2014/main" val="2891325159"/>
                    </a:ext>
                  </a:extLst>
                </a:gridCol>
                <a:gridCol w="2281715">
                  <a:extLst>
                    <a:ext uri="{9D8B030D-6E8A-4147-A177-3AD203B41FA5}">
                      <a16:colId xmlns:a16="http://schemas.microsoft.com/office/drawing/2014/main" val="28970458"/>
                    </a:ext>
                  </a:extLst>
                </a:gridCol>
                <a:gridCol w="1947754">
                  <a:extLst>
                    <a:ext uri="{9D8B030D-6E8A-4147-A177-3AD203B41FA5}">
                      <a16:colId xmlns:a16="http://schemas.microsoft.com/office/drawing/2014/main" val="2087208486"/>
                    </a:ext>
                  </a:extLst>
                </a:gridCol>
                <a:gridCol w="821164">
                  <a:extLst>
                    <a:ext uri="{9D8B030D-6E8A-4147-A177-3AD203B41FA5}">
                      <a16:colId xmlns:a16="http://schemas.microsoft.com/office/drawing/2014/main" val="3155416196"/>
                    </a:ext>
                  </a:extLst>
                </a:gridCol>
                <a:gridCol w="1086430">
                  <a:extLst>
                    <a:ext uri="{9D8B030D-6E8A-4147-A177-3AD203B41FA5}">
                      <a16:colId xmlns:a16="http://schemas.microsoft.com/office/drawing/2014/main" val="3494442275"/>
                    </a:ext>
                  </a:extLst>
                </a:gridCol>
              </a:tblGrid>
              <a:tr h="400639">
                <a:tc gridSpan="5">
                  <a:txBody>
                    <a:bodyPr/>
                    <a:lstStyle/>
                    <a:p>
                      <a:pPr marL="0" marR="0" algn="ctr">
                        <a:spcBef>
                          <a:spcPts val="0"/>
                        </a:spcBef>
                        <a:spcAft>
                          <a:spcPts val="0"/>
                        </a:spcAft>
                      </a:pPr>
                      <a:r>
                        <a:rPr lang="en-US" sz="2800" dirty="0">
                          <a:effectLst/>
                        </a:rPr>
                        <a:t>Utility Easements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635479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a:txBody>
                    <a:bodyPr/>
                    <a:lstStyle/>
                    <a:p>
                      <a:endParaRPr lang="en-US" sz="1600">
                        <a:effectLst/>
                        <a:latin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000">
                          <a:effectLst/>
                        </a:rPr>
                        <a:t>Reimbursable?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139165502"/>
                  </a:ext>
                </a:extLst>
              </a:tr>
              <a:tr h="400639">
                <a:tc>
                  <a:txBody>
                    <a:bodyPr/>
                    <a:lstStyle/>
                    <a:p>
                      <a:pPr marL="0" marR="0" algn="r">
                        <a:spcBef>
                          <a:spcPts val="0"/>
                        </a:spcBef>
                        <a:spcAft>
                          <a:spcPts val="0"/>
                        </a:spcAft>
                      </a:pPr>
                      <a:r>
                        <a:rPr lang="en-US" sz="2000">
                          <a:effectLst/>
                        </a:rPr>
                        <a:t>Utility 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Ex Facilities 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Relocating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Future?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80991"/>
                  </a:ext>
                </a:extLst>
              </a:tr>
              <a:tr h="400639">
                <a:tc>
                  <a:txBody>
                    <a:bodyPr/>
                    <a:lstStyle/>
                    <a:p>
                      <a:pPr marL="0" marR="0" algn="r">
                        <a:spcBef>
                          <a:spcPts val="0"/>
                        </a:spcBef>
                        <a:spcAft>
                          <a:spcPts val="0"/>
                        </a:spcAft>
                      </a:pPr>
                      <a:r>
                        <a:rPr lang="en-US" sz="2000">
                          <a:effectLst/>
                        </a:rPr>
                        <a:t>Private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ROW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817242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ROW</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Easement</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tx1"/>
                          </a:solidFill>
                          <a:effectLst/>
                        </a:rPr>
                        <a:t>NO</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tx1"/>
                          </a:solidFill>
                          <a:effectLst/>
                        </a:rPr>
                        <a:t>YES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0473733"/>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Other than 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NO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3028434"/>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Other than ROW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Easement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YES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9658305"/>
                  </a:ext>
                </a:extLst>
              </a:tr>
              <a:tr h="400639">
                <a:tc>
                  <a:txBody>
                    <a:bodyPr/>
                    <a:lstStyle/>
                    <a:p>
                      <a:pPr marL="0" marR="0" algn="r">
                        <a:spcBef>
                          <a:spcPts val="0"/>
                        </a:spcBef>
                        <a:spcAft>
                          <a:spcPts val="0"/>
                        </a:spcAft>
                      </a:pPr>
                      <a:r>
                        <a:rPr lang="en-US" sz="2000" dirty="0" smtClean="0">
                          <a:solidFill>
                            <a:srgbClr val="FF0000"/>
                          </a:solidFill>
                          <a:effectLst/>
                        </a:rPr>
                        <a:t>Public</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51852181"/>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02453378"/>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867599"/>
                  </a:ext>
                </a:extLst>
              </a:tr>
              <a:tr h="400639">
                <a:tc>
                  <a:txBody>
                    <a:bodyPr/>
                    <a:lstStyle/>
                    <a:p>
                      <a:endParaRPr lang="en-US" sz="1600">
                        <a:effectLst/>
                        <a:latin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Other than ROW</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Easement</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rgbClr val="FF0000"/>
                          </a:solidFill>
                          <a:effectLst/>
                        </a:rPr>
                        <a:t>YES</a:t>
                      </a:r>
                      <a:endParaRPr lang="en-US"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rgbClr val="FF0000"/>
                          </a:solidFill>
                          <a:effectLst/>
                        </a:rPr>
                        <a:t>YES</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82950878"/>
                  </a:ext>
                </a:extLst>
              </a:tr>
            </a:tbl>
          </a:graphicData>
        </a:graphic>
      </p:graphicFrame>
      <p:sp>
        <p:nvSpPr>
          <p:cNvPr id="4" name="Rectangle 1"/>
          <p:cNvSpPr>
            <a:spLocks noChangeArrowheads="1"/>
          </p:cNvSpPr>
          <p:nvPr/>
        </p:nvSpPr>
        <p:spPr bwMode="auto">
          <a:xfrm>
            <a:off x="2659063" y="3052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7555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b47a5aad-adfb-4dac-9d3f-47090e67d565">2018</Year>
    <Day xmlns="b47a5aad-adfb-4dac-9d3f-47090e67d565">Wednesday</Day>
    <Speakers xmlns="b47a5aad-adfb-4dac-9d3f-47090e67d565">Jennifer McCleve, Dean Loy</Speakers>
    <Section xmlns="b47a5aad-adfb-4dac-9d3f-47090e67d565">Utilities</Section>
  </documentManagement>
</p:properties>
</file>

<file path=customXml/itemProps1.xml><?xml version="1.0" encoding="utf-8"?>
<ds:datastoreItem xmlns:ds="http://schemas.openxmlformats.org/officeDocument/2006/customXml" ds:itemID="{C9F7A9C4-D11C-4BBC-9AD6-1B0A9AE014EA}"/>
</file>

<file path=customXml/itemProps2.xml><?xml version="1.0" encoding="utf-8"?>
<ds:datastoreItem xmlns:ds="http://schemas.openxmlformats.org/officeDocument/2006/customXml" ds:itemID="{1A5850E2-8F9B-4EB5-A4EB-7AD5E312826B}"/>
</file>

<file path=customXml/itemProps3.xml><?xml version="1.0" encoding="utf-8"?>
<ds:datastoreItem xmlns:ds="http://schemas.openxmlformats.org/officeDocument/2006/customXml" ds:itemID="{28DA0298-7D08-4AD9-8CAC-B792ECD87EE6}"/>
</file>

<file path=docProps/app.xml><?xml version="1.0" encoding="utf-8"?>
<Properties xmlns="http://schemas.openxmlformats.org/officeDocument/2006/extended-properties" xmlns:vt="http://schemas.openxmlformats.org/officeDocument/2006/docPropsVTypes">
  <Template>Facet</Template>
  <TotalTime>4075</TotalTime>
  <Words>2231</Words>
  <Application>Microsoft Office PowerPoint</Application>
  <PresentationFormat>Widescreen</PresentationFormat>
  <Paragraphs>720</Paragraphs>
  <Slides>44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Calibri</vt:lpstr>
      <vt:lpstr>Times New Roman</vt:lpstr>
      <vt:lpstr>Trebuchet MS</vt:lpstr>
      <vt:lpstr>Wingdings 3</vt:lpstr>
      <vt:lpstr>Facet</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TEST</dc:title>
  <dc:creator>Smith, Alex A (KYTC)</dc:creator>
  <cp:lastModifiedBy>McCleve, Jennifer H (KYTC)</cp:lastModifiedBy>
  <cp:revision>67</cp:revision>
  <dcterms:created xsi:type="dcterms:W3CDTF">2018-08-08T14:17:01Z</dcterms:created>
  <dcterms:modified xsi:type="dcterms:W3CDTF">2018-08-31T13:57:24Z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